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7" r:id="rId2"/>
    <p:sldId id="288" r:id="rId3"/>
    <p:sldId id="276" r:id="rId4"/>
    <p:sldId id="314" r:id="rId5"/>
    <p:sldId id="273" r:id="rId6"/>
    <p:sldId id="300" r:id="rId7"/>
    <p:sldId id="309" r:id="rId8"/>
    <p:sldId id="311" r:id="rId9"/>
    <p:sldId id="269" r:id="rId10"/>
    <p:sldId id="290" r:id="rId11"/>
    <p:sldId id="313" r:id="rId1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EA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100" d="100"/>
          <a:sy n="100" d="100"/>
        </p:scale>
        <p:origin x="1164" y="-28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8A56C-829A-44CB-BED9-10CBBD92618B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1B271-EF70-4D34-9297-2ADDA6EEF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1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B271-EF70-4D34-9297-2ADDA6EEF6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9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B271-EF70-4D34-9297-2ADDA6EEF62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38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E3CC2-52F3-459C-9AAE-77ADF7F5B497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D527C-1DD4-4C12-AA01-6A9E8EAC7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152400" y="3711461"/>
            <a:ext cx="7162800" cy="610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A1. Ph</a:t>
            </a:r>
            <a:r>
              <a:rPr kumimoji="0" lang="vi-VN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ở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Cuốn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(6 </a:t>
            </a:r>
            <a:r>
              <a:rPr lang="en-US" sz="1100" dirty="0" err="1" smtClean="0">
                <a:latin typeface="Tahoma" pitchFamily="34" charset="0"/>
                <a:cs typeface="Tahoma" pitchFamily="34" charset="0"/>
              </a:rPr>
              <a:t>C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uốn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)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/</a:t>
            </a:r>
            <a:r>
              <a:rPr kumimoji="0" lang="en-US" sz="11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Phở</a:t>
            </a:r>
            <a:r>
              <a:rPr kumimoji="0" lang="vi-VN" sz="11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R</a:t>
            </a:r>
            <a:r>
              <a:rPr kumimoji="0" lang="vi-VN" sz="11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olls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(6 Rolls)                                                     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65,000 VND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     Beef Rolls </a:t>
            </a: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with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Lettuce, Cilantro, Vietnamese Basil in Rice </a:t>
            </a: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oodle Wrap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100" b="1" dirty="0" smtClean="0">
                <a:latin typeface="Tahoma" pitchFamily="34" charset="0"/>
                <a:cs typeface="Tahoma" pitchFamily="34" charset="0"/>
              </a:rPr>
              <a:t>A2. </a:t>
            </a:r>
            <a:r>
              <a:rPr lang="en-US" sz="1100" b="1" dirty="0" err="1" smtClean="0">
                <a:latin typeface="Tahoma" pitchFamily="34" charset="0"/>
                <a:cs typeface="Tahoma" pitchFamily="34" charset="0"/>
              </a:rPr>
              <a:t>Gỏi</a:t>
            </a:r>
            <a:r>
              <a:rPr lang="en-US" sz="11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Cuốn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Tôm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Thịt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(5 </a:t>
            </a:r>
            <a:r>
              <a:rPr lang="en-US" sz="1100" dirty="0" err="1" smtClean="0">
                <a:latin typeface="Tahoma" pitchFamily="34" charset="0"/>
                <a:cs typeface="Tahoma" pitchFamily="34" charset="0"/>
              </a:rPr>
              <a:t>C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uốn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) / </a:t>
            </a: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Ru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Spring </a:t>
            </a:r>
            <a:r>
              <a:rPr lang="en-US" sz="11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olls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(5 Rolls)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            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               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65,000 VND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With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Shrimp, Pork, Lettuce, Vietnamese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B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asil, Chives in Rice </a:t>
            </a: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P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aper </a:t>
            </a: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W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rap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1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100" b="1" dirty="0" smtClean="0">
                <a:latin typeface="Tahoma" pitchFamily="34" charset="0"/>
                <a:cs typeface="Tahoma" pitchFamily="34" charset="0"/>
              </a:rPr>
              <a:t>A3. </a:t>
            </a:r>
            <a:r>
              <a:rPr lang="en-US" sz="1100" b="1" dirty="0" err="1" smtClean="0">
                <a:latin typeface="Tahoma" pitchFamily="34" charset="0"/>
                <a:cs typeface="Tahoma" pitchFamily="34" charset="0"/>
              </a:rPr>
              <a:t>Chả</a:t>
            </a:r>
            <a:r>
              <a:rPr lang="en-US" sz="11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100" b="1" dirty="0" err="1" smtClean="0">
                <a:latin typeface="Tahoma" pitchFamily="34" charset="0"/>
                <a:cs typeface="Tahoma" pitchFamily="34" charset="0"/>
              </a:rPr>
              <a:t>Giò</a:t>
            </a:r>
            <a:r>
              <a:rPr lang="en-US" sz="1100" dirty="0" smtClean="0">
                <a:latin typeface="Tahoma" pitchFamily="34" charset="0"/>
                <a:cs typeface="Tahoma" pitchFamily="34" charset="0"/>
              </a:rPr>
              <a:t> (6 </a:t>
            </a:r>
            <a:r>
              <a:rPr lang="en-US" sz="1100" dirty="0" err="1" smtClean="0">
                <a:latin typeface="Tahoma" pitchFamily="34" charset="0"/>
                <a:cs typeface="Tahoma" pitchFamily="34" charset="0"/>
              </a:rPr>
              <a:t>Cuốn</a:t>
            </a:r>
            <a:r>
              <a:rPr lang="en-US" sz="1100" dirty="0" smtClean="0">
                <a:latin typeface="Tahoma" pitchFamily="34" charset="0"/>
                <a:cs typeface="Tahoma" pitchFamily="34" charset="0"/>
              </a:rPr>
              <a:t>) / </a:t>
            </a:r>
            <a:r>
              <a:rPr lang="en-US" sz="11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Fried Spring Rolls</a:t>
            </a: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(6 Rolls)</a:t>
            </a:r>
            <a:r>
              <a:rPr lang="en-US" sz="1100" dirty="0" smtClean="0">
                <a:latin typeface="Tahoma" pitchFamily="34" charset="0"/>
                <a:cs typeface="Tahoma" pitchFamily="34" charset="0"/>
              </a:rPr>
              <a:t>                                           </a:t>
            </a:r>
            <a:r>
              <a:rPr lang="en-US" sz="1100" b="1" dirty="0" smtClean="0">
                <a:latin typeface="Tahoma" pitchFamily="34" charset="0"/>
                <a:cs typeface="Tahoma" pitchFamily="34" charset="0"/>
              </a:rPr>
              <a:t>65,000 VND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With Shrimp, Minced Pork, Carrot, Mushroom, Bean Sprouts, Rice   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1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Vermicelli in Rice Paper Wrap Served with Lettuce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i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                </a:t>
            </a:r>
            <a:endParaRPr lang="en-US" sz="800" i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Cha Gio Retouch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5791200"/>
            <a:ext cx="3657600" cy="2926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 13"/>
          <p:cNvGrpSpPr/>
          <p:nvPr/>
        </p:nvGrpSpPr>
        <p:grpSpPr>
          <a:xfrm>
            <a:off x="152400" y="941099"/>
            <a:ext cx="6629400" cy="2564101"/>
            <a:chOff x="152400" y="1219200"/>
            <a:chExt cx="6629400" cy="2564101"/>
          </a:xfrm>
        </p:grpSpPr>
        <p:pic>
          <p:nvPicPr>
            <p:cNvPr id="9" name="Picture 8" descr="_DSC292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00" y="1219200"/>
              <a:ext cx="3352800" cy="25641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 descr="Goi Cu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" y="1219200"/>
              <a:ext cx="3200400" cy="25603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Rectangle 14"/>
          <p:cNvSpPr/>
          <p:nvPr/>
        </p:nvSpPr>
        <p:spPr>
          <a:xfrm>
            <a:off x="0" y="31646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vi-VN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ón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</a:t>
            </a:r>
            <a:r>
              <a:rPr lang="vi-VN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hai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r>
              <a:rPr lang="vi-VN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ị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</a:t>
            </a:r>
            <a:r>
              <a:rPr lang="en-US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Appetizers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vi-VN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 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209800" y="304800"/>
            <a:ext cx="28956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09800" y="685800"/>
            <a:ext cx="28956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308478" y="3200400"/>
            <a:ext cx="3209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A1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95600" y="1066800"/>
            <a:ext cx="3209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A2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93338" y="8404189"/>
            <a:ext cx="3209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A3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1129099"/>
            <a:ext cx="6858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500" b="1" u="sng" baseline="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500" b="1" i="0" u="sng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500" b="1" u="sng" baseline="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500" b="1" i="0" u="sng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500" b="1" u="sng" baseline="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500" b="1" i="0" u="sng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500" b="1" u="sng" baseline="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500" b="1" i="0" u="sng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500" b="1" u="sng" baseline="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500" b="1" i="0" u="sng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500" b="1" u="sng" baseline="0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500" b="1" i="0" u="sng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Eggplant Pix_YL_Retouch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6477000"/>
            <a:ext cx="4064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" y="4038600"/>
            <a:ext cx="6477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R1.  Rau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Sạch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Xào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Tỏi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                 65,000 VND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Organic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Vegetables </a:t>
            </a:r>
            <a:r>
              <a:rPr lang="en-US" sz="1200" b="1" dirty="0" err="1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1200" b="1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auteed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Garlic</a:t>
            </a:r>
          </a:p>
          <a:p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R2.  Rau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Sạch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Xào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Rượu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Chuối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65,000 VND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Organic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Vegetables </a:t>
            </a:r>
            <a:r>
              <a:rPr lang="en-US" sz="1200" b="1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Sauteed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in Banana Wine</a:t>
            </a:r>
          </a:p>
          <a:p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R3.  Rau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Sạch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Xào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Bò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                 85,000 VND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Organic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Vegetables </a:t>
            </a:r>
            <a:r>
              <a:rPr lang="en-US" sz="1200" b="1" dirty="0" err="1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1200" b="1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auteed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 Beef</a:t>
            </a:r>
          </a:p>
          <a:p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R4. 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Cà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Tím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Nướng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Mỡ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Hành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Tôm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Tươi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70,000 VND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Grilled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Eggplant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Topped </a:t>
            </a:r>
            <a:r>
              <a:rPr lang="en-US" sz="120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 Shrimp and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Green Onions, </a:t>
            </a: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Served with Fish Sauce</a:t>
            </a:r>
            <a:endParaRPr lang="en-US" sz="1200" b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581400"/>
            <a:ext cx="68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Món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Xào</a:t>
            </a:r>
            <a:r>
              <a:rPr lang="vi-VN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en-US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Vegetables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286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Gỏi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–</a:t>
            </a:r>
            <a:r>
              <a:rPr kumimoji="0" lang="en-US" b="1" i="0" strike="noStrike" cap="none" normalizeH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Salads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-381000" y="838200"/>
            <a:ext cx="78486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G1. 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Gỏi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Bò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Bóp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Thấu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95,000 VND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Beef Salad with Raw Banana,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Star Fruit, Onions, Mint Leaf Salad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G2. 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Gỏi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Ngó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Sen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Nấm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Đông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Cô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                    95,000 VND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Fresh Lotus Root and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Shitake Mushroom Salad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G3. 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Gỏi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Củ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Hủ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Dừa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Tôm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95,000 VND </a:t>
            </a:r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Hearts of Palm Salad with Shrimp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i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Picture 10" descr="Goi Bo_Retouched.jpg"/>
          <p:cNvPicPr>
            <a:picLocks noChangeAspect="1"/>
          </p:cNvPicPr>
          <p:nvPr/>
        </p:nvPicPr>
        <p:blipFill>
          <a:blip r:embed="rId3" cstate="print"/>
          <a:srcRect l="-9402" t="-7692" r="-6838" b="-2564"/>
          <a:stretch>
            <a:fillRect/>
          </a:stretch>
        </p:blipFill>
        <p:spPr>
          <a:xfrm>
            <a:off x="4267200" y="304800"/>
            <a:ext cx="2470298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 </a:t>
            </a:r>
            <a:r>
              <a:rPr lang="vi-VN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286000" y="3581400"/>
            <a:ext cx="2667000" cy="381000"/>
            <a:chOff x="2286000" y="3733800"/>
            <a:chExt cx="2667000" cy="3810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2286000" y="3733800"/>
              <a:ext cx="2667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286000" y="4114800"/>
              <a:ext cx="2667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2895600" y="228600"/>
            <a:ext cx="15240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895600" y="609600"/>
            <a:ext cx="15240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572000" y="2984956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G1</a:t>
            </a:r>
            <a:endParaRPr lang="en-US" sz="800" dirty="0"/>
          </a:p>
        </p:txBody>
      </p:sp>
      <p:sp>
        <p:nvSpPr>
          <p:cNvPr id="20" name="Rectangle 19"/>
          <p:cNvSpPr/>
          <p:nvPr/>
        </p:nvSpPr>
        <p:spPr>
          <a:xfrm>
            <a:off x="5238472" y="8686800"/>
            <a:ext cx="3241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R4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Beef Pho by Derrick_041914_Retouche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85800"/>
            <a:ext cx="2438400" cy="4199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304800" y="4478953"/>
            <a:ext cx="7086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            </a:t>
            </a:r>
            <a:r>
              <a:rPr lang="en-US" sz="1000" b="1" u="sng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N</a:t>
            </a:r>
            <a:r>
              <a:rPr lang="vi-VN" sz="1000" b="1" u="sng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hỏ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dirty="0" smtClean="0"/>
              <a:t>/ </a:t>
            </a:r>
            <a:r>
              <a:rPr lang="en-US" sz="1000" b="1" u="sng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Small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smtClean="0"/>
              <a:t>                </a:t>
            </a:r>
            <a:r>
              <a:rPr lang="en-US" sz="1000" b="1" u="sng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Lớn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dirty="0" smtClean="0"/>
              <a:t>/ </a:t>
            </a:r>
            <a:r>
              <a:rPr lang="en-US" sz="1000" b="1" u="sng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Large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00" b="1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P1. 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Phở</a:t>
            </a:r>
            <a:r>
              <a:rPr kumimoji="0" lang="vi-VN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với 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M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ột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L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oại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T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hịt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(</a:t>
            </a:r>
            <a:r>
              <a:rPr lang="en-US" sz="1000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Tái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vi-VN" sz="1000" b="1" u="sng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hoặc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Nạm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vi-VN" sz="1000" b="1" u="sng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hoặc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Bò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Viên</a:t>
            </a:r>
            <a:r>
              <a:rPr lang="en-US" sz="1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)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                           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65,000 VND            85,000 VND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</a:t>
            </a:r>
            <a:r>
              <a:rPr lang="en-US" sz="100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Beef Broth Rice Noodle Soup with One Choice of Meat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	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Rare</a:t>
            </a:r>
            <a:r>
              <a:rPr lang="en-US" sz="10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Beef or Brisket or</a:t>
            </a:r>
            <a:r>
              <a:rPr kumimoji="0" lang="en-US" sz="1000" b="1" i="0" u="none" strike="noStrike" cap="none" normalizeH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Meat 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B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alls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kumimoji="0" lang="en-US" sz="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      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P2. 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Phở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Tái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Nạm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                                                                                            65,000 VND            85,000 VND</a:t>
            </a:r>
            <a:endParaRPr lang="en-US" sz="1000" b="1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Beef Broth Rice Noodle Soup with Rare Beef &amp; Brisket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600" b="1" dirty="0" smtClean="0">
              <a:solidFill>
                <a:srgbClr val="F79646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P3. 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Phở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Tái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Bò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Viên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                                                                                       65,000 VND            85,000 VND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endParaRPr lang="en-US" sz="1000" b="1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Beef Broth Rice Noodle Soup with Rare Beef &amp; Meatballs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600" b="1" dirty="0" smtClean="0">
              <a:solidFill>
                <a:srgbClr val="F79646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P4. 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Phở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Nạm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Bò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Viên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                                                                                   65,000 VND             85,000 VND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endParaRPr lang="en-US" sz="1000" b="1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Beef Broth Rice Noodle Soup with Brisket &amp; Meatballs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600" b="1" dirty="0" smtClean="0">
              <a:solidFill>
                <a:srgbClr val="F79646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P5. 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Phở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Tái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Nạm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Bò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Viên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65,000 VND            85,000 VND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	</a:t>
            </a:r>
            <a:endParaRPr lang="en-US" sz="1000" b="1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Beef Broth Rice Noodle Soup with Rare Beef, Brisket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&amp; Meatballs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6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P6.  </a:t>
            </a:r>
            <a:r>
              <a:rPr lang="en-US" sz="1000" b="1" dirty="0" err="1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Phở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Đặc Biệt (Tái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, 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Nạm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,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Gân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,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Bò 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V</a:t>
            </a:r>
            <a:r>
              <a:rPr lang="vi-VN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iên)</a:t>
            </a:r>
            <a:r>
              <a:rPr lang="en-US" sz="1000" b="1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75,000 VND            95,000 VND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endParaRPr lang="en-US" sz="1000" b="1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Beef Broth Rice Noodle Soup with Rare Beef, Brisket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Tendons &amp; Meatballs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600" b="1" dirty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P7.  Ph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Gà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                                                                                                   75,000 VND            95,000 VND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</a:t>
            </a:r>
            <a:r>
              <a:rPr lang="en-US" sz="100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Chicken Broth Rice Noodle Soup Served with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Free-Range Chicken</a:t>
            </a:r>
          </a:p>
          <a:p>
            <a:pPr indent="4572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*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Lựa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chọn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sức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khỏe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phở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Gạo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Lức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thêm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10,000 VND (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nhỏ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vi-VN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hoặc 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15,000 VND (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lớn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algn="ctr"/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          * For a healthier option, substitute for Brown Rice Pho Noodles. Small Bowl: 10,000 VND extra. Large Bowl: 15,000 VND extra.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	</a:t>
            </a:r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DSC_68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1447800"/>
            <a:ext cx="3913305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0" y="24026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dirty="0" smtClean="0">
                <a:latin typeface="Tahoma" pitchFamily="34" charset="0"/>
                <a:cs typeface="Tahoma" pitchFamily="34" charset="0"/>
              </a:rPr>
              <a:t>Ph</a:t>
            </a:r>
            <a:r>
              <a:rPr lang="vi-VN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–</a:t>
            </a:r>
            <a:r>
              <a:rPr kumimoji="0" lang="en-US" b="1" i="0" strike="noStrike" cap="none" normalizeH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Rice Noodle Soups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228600"/>
            <a:ext cx="28956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09800" y="609600"/>
            <a:ext cx="28956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4800" y="4572000"/>
            <a:ext cx="3177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P1</a:t>
            </a:r>
            <a:endParaRPr lang="en-US" sz="800" dirty="0"/>
          </a:p>
        </p:txBody>
      </p:sp>
      <p:sp>
        <p:nvSpPr>
          <p:cNvPr id="15" name="Rectangle 14"/>
          <p:cNvSpPr/>
          <p:nvPr/>
        </p:nvSpPr>
        <p:spPr>
          <a:xfrm>
            <a:off x="6248400" y="3657600"/>
            <a:ext cx="3177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P7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ho Xao Mem76_083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6801" y="838200"/>
            <a:ext cx="32512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 descr="Pho Xao Bo Crispy 12_Retouch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8200"/>
            <a:ext cx="3386666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24026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dirty="0" smtClean="0">
                <a:latin typeface="Tahoma" pitchFamily="34" charset="0"/>
                <a:cs typeface="Tahoma" pitchFamily="34" charset="0"/>
              </a:rPr>
              <a:t>Ph</a:t>
            </a:r>
            <a:r>
              <a:rPr lang="vi-VN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  <a:cs typeface="Tahoma" pitchFamily="34" charset="0"/>
              </a:rPr>
              <a:t>Xào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–</a:t>
            </a:r>
            <a:r>
              <a:rPr kumimoji="0" lang="en-US" b="1" i="0" strike="noStrike" cap="none" normalizeH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Rice Noodle Dishes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905000" y="228600"/>
            <a:ext cx="35052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05000" y="609600"/>
            <a:ext cx="35052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52400" y="2590800"/>
            <a:ext cx="6172200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PX1.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Ph</a:t>
            </a:r>
            <a:r>
              <a:rPr kumimoji="0" lang="vi-V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ở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Xào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Bò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Áp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Chảo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1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Giòn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)                                         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65,000 VND</a:t>
            </a:r>
            <a:endParaRPr kumimoji="0" lang="en-US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         Crispy </a:t>
            </a: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Rice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Noodle </a:t>
            </a:r>
            <a:r>
              <a:rPr lang="en-US" sz="12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auteed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 with Beef and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rPr>
              <a:t>Vegetables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40763" algn="r"/>
              </a:tabLst>
            </a:pPr>
            <a:endParaRPr lang="en-US" sz="12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PX2.  Ph</a:t>
            </a:r>
            <a:r>
              <a:rPr lang="vi-VN" sz="1200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Xào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Bò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n-US" sz="1200" dirty="0" err="1" smtClean="0">
                <a:latin typeface="Tahoma" pitchFamily="34" charset="0"/>
                <a:cs typeface="Tahoma" pitchFamily="34" charset="0"/>
              </a:rPr>
              <a:t>Áp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cs typeface="Tahoma" pitchFamily="34" charset="0"/>
              </a:rPr>
              <a:t>Chảo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u="sng" dirty="0" err="1" smtClean="0">
                <a:latin typeface="Tahoma" pitchFamily="34" charset="0"/>
                <a:cs typeface="Tahoma" pitchFamily="34" charset="0"/>
              </a:rPr>
              <a:t>Mềm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)    	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65,000 VND</a:t>
            </a: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Soft Rice Noodle </a:t>
            </a:r>
            <a:r>
              <a:rPr lang="en-US" sz="12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Sauteed</a:t>
            </a: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with Beef and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Vegetables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PX3.  Ph</a:t>
            </a:r>
            <a:r>
              <a:rPr lang="vi-VN" sz="1200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Xào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Hải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Sản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n-US" sz="1200" b="1" u="sng" dirty="0" err="1" smtClean="0">
                <a:latin typeface="Tahoma" pitchFamily="34" charset="0"/>
                <a:cs typeface="Tahoma" pitchFamily="34" charset="0"/>
              </a:rPr>
              <a:t>Giòn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)  	</a:t>
            </a:r>
            <a:r>
              <a:rPr lang="en-US" sz="1200" b="1" dirty="0">
                <a:latin typeface="Tahoma" pitchFamily="34" charset="0"/>
                <a:cs typeface="Tahoma" pitchFamily="34" charset="0"/>
              </a:rPr>
              <a:t>9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5,000 VND</a:t>
            </a: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Crispy Rice Noodle </a:t>
            </a:r>
            <a:r>
              <a:rPr lang="en-US" sz="12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Sauteed</a:t>
            </a: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with Seafood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(Squid, Shrimp)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          PX4.  Ph</a:t>
            </a:r>
            <a:r>
              <a:rPr lang="vi-VN" sz="1200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Xào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Hải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latin typeface="Tahoma" pitchFamily="34" charset="0"/>
                <a:cs typeface="Tahoma" pitchFamily="34" charset="0"/>
              </a:rPr>
              <a:t>Sản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n-US" sz="1200" b="1" u="sng" dirty="0" err="1" smtClean="0">
                <a:latin typeface="Tahoma" pitchFamily="34" charset="0"/>
                <a:cs typeface="Tahoma" pitchFamily="34" charset="0"/>
              </a:rPr>
              <a:t>Mềm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)  	                             </a:t>
            </a:r>
            <a:r>
              <a:rPr lang="en-US" sz="1200" b="1" dirty="0">
                <a:latin typeface="Tahoma" pitchFamily="34" charset="0"/>
                <a:cs typeface="Tahoma" pitchFamily="34" charset="0"/>
              </a:rPr>
              <a:t>9</a:t>
            </a:r>
            <a:r>
              <a:rPr lang="en-US" sz="1200" b="1" dirty="0" smtClean="0">
                <a:latin typeface="Tahoma" pitchFamily="34" charset="0"/>
                <a:cs typeface="Tahoma" pitchFamily="34" charset="0"/>
              </a:rPr>
              <a:t>5,000 VND</a:t>
            </a: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Soft Rice Noodle </a:t>
            </a:r>
            <a:r>
              <a:rPr lang="en-US" sz="12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Sauteed</a:t>
            </a: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with Seafood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 (Squid, Shrimp)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0703" y="8326279"/>
            <a:ext cx="441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*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Lựa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chọn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tốt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cho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sức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khỏe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phở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Gạo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Lức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thêm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10,000 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VND </a:t>
            </a:r>
          </a:p>
          <a:p>
            <a:pPr algn="ctr"/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* For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a 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healthier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option, substitute for Brown Rice Pho Noodles. 10,000 VND extra</a:t>
            </a:r>
            <a:endParaRPr lang="en-US" sz="900" dirty="0"/>
          </a:p>
        </p:txBody>
      </p:sp>
      <p:sp>
        <p:nvSpPr>
          <p:cNvPr id="26" name="Rectangle 25"/>
          <p:cNvSpPr/>
          <p:nvPr/>
        </p:nvSpPr>
        <p:spPr>
          <a:xfrm>
            <a:off x="76200" y="2514600"/>
            <a:ext cx="3882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PX1</a:t>
            </a:r>
            <a:endParaRPr lang="en-US" sz="800" dirty="0"/>
          </a:p>
        </p:txBody>
      </p:sp>
      <p:sp>
        <p:nvSpPr>
          <p:cNvPr id="27" name="Rectangle 26"/>
          <p:cNvSpPr/>
          <p:nvPr/>
        </p:nvSpPr>
        <p:spPr>
          <a:xfrm>
            <a:off x="3657600" y="2514600"/>
            <a:ext cx="3882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PX2</a:t>
            </a:r>
            <a:endParaRPr lang="en-US" sz="8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689847" y="5638800"/>
            <a:ext cx="3567953" cy="2667000"/>
            <a:chOff x="3886200" y="5791200"/>
            <a:chExt cx="3339353" cy="2365375"/>
          </a:xfrm>
        </p:grpSpPr>
        <p:pic>
          <p:nvPicPr>
            <p:cNvPr id="18" name="Picture 17" descr="Seafood Pho Xao_Retouched.jpg"/>
            <p:cNvPicPr>
              <a:picLocks noChangeAspect="1"/>
            </p:cNvPicPr>
            <p:nvPr/>
          </p:nvPicPr>
          <p:blipFill>
            <a:blip r:embed="rId4" cstate="print"/>
            <a:srcRect t="5555"/>
            <a:stretch>
              <a:fillRect/>
            </a:stretch>
          </p:blipFill>
          <p:spPr>
            <a:xfrm>
              <a:off x="3886200" y="5791200"/>
              <a:ext cx="3339353" cy="236537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8" name="Rectangle 27"/>
            <p:cNvSpPr/>
            <p:nvPr/>
          </p:nvSpPr>
          <p:spPr>
            <a:xfrm>
              <a:off x="3962400" y="7848600"/>
              <a:ext cx="3882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PX4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21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-381000" y="334357"/>
            <a:ext cx="7239000" cy="3247043"/>
            <a:chOff x="-381000" y="344016"/>
            <a:chExt cx="7239000" cy="3247043"/>
          </a:xfrm>
        </p:grpSpPr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-381000" y="344016"/>
              <a:ext cx="7239000" cy="3247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indent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kumimoji="0" lang="en-US" b="1" i="0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Bún</a:t>
              </a:r>
              <a:r>
                <a:rPr kumimoji="0" lang="en-US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&amp; </a:t>
              </a:r>
              <a:r>
                <a:rPr lang="en-US" b="1" dirty="0" smtClean="0">
                  <a:latin typeface="Tahoma" pitchFamily="34" charset="0"/>
                  <a:cs typeface="Tahoma" pitchFamily="34" charset="0"/>
                </a:rPr>
                <a:t>C</a:t>
              </a:r>
              <a:r>
                <a:rPr lang="vi-VN" b="1" dirty="0" smtClean="0">
                  <a:latin typeface="Tahoma" pitchFamily="34" charset="0"/>
                  <a:cs typeface="Tahoma" pitchFamily="34" charset="0"/>
                </a:rPr>
                <a:t>ơm</a:t>
              </a:r>
              <a:r>
                <a:rPr lang="en-US" b="1" dirty="0" smtClean="0"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b="1" i="0" strike="noStrike" cap="none" normalizeH="0" baseline="0" dirty="0" smtClean="0">
                  <a:ln>
                    <a:noFill/>
                  </a:ln>
                  <a:effectLst/>
                  <a:latin typeface="Tahoma" pitchFamily="34" charset="0"/>
                  <a:cs typeface="Tahoma" pitchFamily="34" charset="0"/>
                </a:rPr>
                <a:t>–</a:t>
              </a:r>
              <a:r>
                <a:rPr lang="en-US" b="1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b="1" i="0" strike="noStrike" cap="none" normalizeH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Vermicelli &amp; Rice Dishes</a:t>
              </a:r>
            </a:p>
            <a:p>
              <a:pPr marL="0" marR="0" lvl="0" indent="4572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lang="en-US" sz="1500" b="1" u="sng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endParaRPr>
            </a:p>
            <a:p>
              <a:pPr marL="0" marR="0" lvl="0" indent="4572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lvl="0" indent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B1. 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Bún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Chả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Giò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                                      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         	65,000 VND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        Fried Spring Rolls on a Bed of Rice </a:t>
              </a:r>
              <a:r>
                <a:rPr lang="en-US" sz="1200" b="1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V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ermicelli and Fresh </a:t>
              </a:r>
              <a:r>
                <a:rPr lang="en-US" sz="1200" b="1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V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egetables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       (Lettuce, Cucumber, Bean </a:t>
              </a:r>
              <a:r>
                <a:rPr lang="en-US" sz="1200" dirty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S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prouts, Vietnamese Basil, and Green </a:t>
              </a:r>
              <a:r>
                <a:rPr lang="en-US" sz="1200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O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nion)</a:t>
              </a: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B2. 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Bún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Thịt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Bò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Xào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</a:t>
              </a:r>
              <a:r>
                <a:rPr lang="en-US" sz="1200" b="1" dirty="0" err="1">
                  <a:latin typeface="Tahoma" pitchFamily="34" charset="0"/>
                  <a:cs typeface="Tahoma" pitchFamily="34" charset="0"/>
                </a:rPr>
                <a:t>S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ả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Tahoma" pitchFamily="34" charset="0"/>
                </a:rPr>
                <a:t>                                     	69,000 VND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lvl="0" indent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        Lemongrass Beef </a:t>
              </a:r>
              <a:r>
                <a:rPr lang="en-US" sz="1200" b="1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on a Bed of Rice Vermicelli and Fresh Vegetables</a:t>
              </a: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       (Lettuce, Cucumber, Bean </a:t>
              </a:r>
              <a:r>
                <a:rPr lang="en-US" sz="1200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S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prouts, Vietnamese Basil, and Green </a:t>
              </a:r>
              <a:r>
                <a:rPr lang="en-US" sz="1200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O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nion)</a:t>
              </a: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endParaRPr>
            </a:p>
            <a:p>
              <a:pPr lvl="0" indent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B3.  C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ơm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 T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ấm 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N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ước 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D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ừa 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S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ườn 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N</a:t>
              </a:r>
              <a:r>
                <a:rPr lang="vi-VN" sz="1200" b="1" dirty="0" smtClean="0">
                  <a:latin typeface="Tahoma" pitchFamily="34" charset="0"/>
                  <a:cs typeface="Tahoma" pitchFamily="34" charset="0"/>
                </a:rPr>
                <a:t>ướng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  </a:t>
              </a:r>
              <a:r>
                <a:rPr lang="en-US" sz="1200" b="1" dirty="0" smtClean="0"/>
                <a:t>	</a:t>
              </a:r>
              <a:r>
                <a:rPr lang="en-US" sz="1200" b="1" dirty="0" smtClean="0">
                  <a:latin typeface="Tahoma" pitchFamily="34" charset="0"/>
                  <a:cs typeface="Tahoma" pitchFamily="34" charset="0"/>
                </a:rPr>
                <a:t> 95,000 VND</a:t>
              </a:r>
            </a:p>
            <a:p>
              <a:pPr indent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lang="en-US" sz="1200" b="1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        Grilled Pork Ribs Served with Broken Rice Steamed in Coconut Juice</a:t>
              </a: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cs typeface="Tahoma" pitchFamily="34" charset="0"/>
                </a:rPr>
                <a:t>        </a:t>
              </a:r>
              <a:r>
                <a:rPr lang="en-US" sz="1200" b="1" dirty="0" smtClean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with </a:t>
              </a:r>
              <a:r>
                <a:rPr lang="en-US" sz="1200" b="1" dirty="0">
                  <a:solidFill>
                    <a:srgbClr val="F79646"/>
                  </a:solidFill>
                  <a:latin typeface="Tahoma" pitchFamily="34" charset="0"/>
                  <a:cs typeface="Tahoma" pitchFamily="34" charset="0"/>
                </a:rPr>
                <a:t>a side of Pickled Vegetables</a:t>
              </a:r>
            </a:p>
            <a:p>
              <a:pPr lvl="0" indent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endParaRPr>
            </a:p>
            <a:p>
              <a:pPr lvl="0" indent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Tahoma" pitchFamily="34" charset="0"/>
                <a:cs typeface="Tahoma" pitchFamily="34" charset="0"/>
              </a:endParaRPr>
            </a:p>
            <a:p>
              <a:pPr marL="0" marR="0" lvl="0" indent="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8640763" algn="r"/>
                </a:tabLst>
              </a:pPr>
              <a:endParaRPr kumimoji="0" lang="en-US" sz="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295400" y="381000"/>
              <a:ext cx="4343400" cy="381000"/>
              <a:chOff x="1295400" y="609600"/>
              <a:chExt cx="4343400" cy="381000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1295400" y="609600"/>
                <a:ext cx="4343400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295400" y="990600"/>
                <a:ext cx="4343400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Rectangle 13"/>
          <p:cNvSpPr/>
          <p:nvPr/>
        </p:nvSpPr>
        <p:spPr>
          <a:xfrm>
            <a:off x="228600" y="6017448"/>
            <a:ext cx="3209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B2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8393668"/>
            <a:ext cx="3427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* 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Cuốn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Chả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Giò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Thêm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20,000 </a:t>
            </a:r>
            <a:r>
              <a:rPr lang="en-U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VND</a:t>
            </a:r>
          </a:p>
          <a:p>
            <a:pPr algn="ctr"/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* Add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two 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Fried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S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pring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olls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to your order for 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20,000 VND extra</a:t>
            </a:r>
            <a:endParaRPr lang="en-US" sz="900" dirty="0">
              <a:solidFill>
                <a:schemeClr val="accent6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9900" y="3278449"/>
            <a:ext cx="6741900" cy="4874951"/>
            <a:chOff x="-4191000" y="3202249"/>
            <a:chExt cx="6741900" cy="4874951"/>
          </a:xfrm>
        </p:grpSpPr>
        <p:grpSp>
          <p:nvGrpSpPr>
            <p:cNvPr id="17" name="Group 16"/>
            <p:cNvGrpSpPr/>
            <p:nvPr/>
          </p:nvGrpSpPr>
          <p:grpSpPr>
            <a:xfrm>
              <a:off x="-4191000" y="3202249"/>
              <a:ext cx="6741900" cy="4874951"/>
              <a:chOff x="116100" y="3278450"/>
              <a:chExt cx="6741900" cy="4874951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16100" y="3581400"/>
                <a:ext cx="6741900" cy="4572001"/>
                <a:chOff x="116100" y="4038600"/>
                <a:chExt cx="6741900" cy="4572001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16100" y="4038600"/>
                  <a:ext cx="3462420" cy="4572001"/>
                  <a:chOff x="116100" y="4264799"/>
                  <a:chExt cx="3462420" cy="4572001"/>
                </a:xfrm>
              </p:grpSpPr>
              <p:pic>
                <p:nvPicPr>
                  <p:cNvPr id="7" name="Picture 6" descr="Bun Bo Xao_By DN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rcRect l="14802"/>
                  <a:stretch>
                    <a:fillRect/>
                  </a:stretch>
                </p:blipFill>
                <p:spPr>
                  <a:xfrm>
                    <a:off x="116100" y="6550800"/>
                    <a:ext cx="3462420" cy="2286000"/>
                  </a:xfrm>
                  <a:prstGeom prst="rect">
                    <a:avLst/>
                  </a:prstGeom>
                  <a:ln>
                    <a:noFill/>
                  </a:ln>
                  <a:effectLst>
                    <a:softEdge rad="112500"/>
                  </a:effectLst>
                </p:spPr>
              </p:pic>
              <p:pic>
                <p:nvPicPr>
                  <p:cNvPr id="5" name="Picture 4" descr="_DSC2918.jpg"/>
                  <p:cNvPicPr>
                    <a:picLocks noChangeAspect="1"/>
                  </p:cNvPicPr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>
                    <a:off x="116100" y="4264799"/>
                    <a:ext cx="3429000" cy="2300111"/>
                  </a:xfrm>
                  <a:prstGeom prst="rect">
                    <a:avLst/>
                  </a:prstGeom>
                  <a:ln>
                    <a:noFill/>
                  </a:ln>
                  <a:effectLst>
                    <a:softEdge rad="112500"/>
                  </a:effectLst>
                </p:spPr>
              </p:pic>
            </p:grpSp>
            <p:pic>
              <p:nvPicPr>
                <p:cNvPr id="6" name="Picture 5" descr="Com Tam Suon_Retouched.jp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545100" y="4117200"/>
                  <a:ext cx="3312900" cy="4417200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</p:grp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264971">
                <a:off x="3409889" y="3278450"/>
                <a:ext cx="1924299" cy="108241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18" name="Rectangle 17"/>
            <p:cNvSpPr/>
            <p:nvPr/>
          </p:nvSpPr>
          <p:spPr>
            <a:xfrm>
              <a:off x="-4053512" y="3711937"/>
              <a:ext cx="32092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 smtClean="0">
                  <a:latin typeface="Tahoma" pitchFamily="34" charset="0"/>
                  <a:cs typeface="Tahoma" pitchFamily="34" charset="0"/>
                </a:rPr>
                <a:t>B1</a:t>
              </a:r>
              <a:endParaRPr lang="en-US" sz="8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133600" y="7630513"/>
              <a:ext cx="32092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 smtClean="0">
                  <a:latin typeface="Tahoma" pitchFamily="34" charset="0"/>
                  <a:cs typeface="Tahoma" pitchFamily="34" charset="0"/>
                </a:rPr>
                <a:t>B3</a:t>
              </a:r>
              <a:endParaRPr lang="en-US" sz="8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4053512" y="5957833"/>
              <a:ext cx="32092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B2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685800"/>
            <a:ext cx="6858000" cy="86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MC1.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Gà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Nướng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Lá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Chanh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      95,000 VND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Lime Leaf Grilled Chicken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</a:t>
            </a: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MC2.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Sườn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Non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Chiên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Xả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Ớt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95,000 VND                                                                                    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Lemongrass and Chili Flavored 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Baby Back Ribs </a:t>
            </a:r>
          </a:p>
          <a:p>
            <a:endParaRPr lang="en-US" sz="105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MC3.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Thịt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Kho</a:t>
            </a:r>
            <a:r>
              <a:rPr lang="en-US" sz="105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t-IT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Dừa </a:t>
            </a:r>
            <a:r>
              <a:rPr lang="en-US" sz="105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95,000 VND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Caramelized </a:t>
            </a:r>
            <a:r>
              <a:rPr lang="en-US" sz="105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Braised </a:t>
            </a:r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Pork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Cooked in Coconut Juice                                                 </a:t>
            </a:r>
          </a:p>
          <a:p>
            <a:endParaRPr lang="en-US" sz="105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MC4.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Kho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Tộ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    105,000 VND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Caramelized Braised Fish</a:t>
            </a:r>
          </a:p>
          <a:p>
            <a:endParaRPr lang="en-US" sz="1050" b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MC5.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Tôm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Xóc</a:t>
            </a:r>
            <a:r>
              <a:rPr lang="en-US" sz="105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Muối</a:t>
            </a:r>
            <a:r>
              <a:rPr lang="en-US" sz="105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Tỏi</a:t>
            </a:r>
            <a:r>
              <a:rPr lang="en-US" sz="105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185,000 VND</a:t>
            </a:r>
            <a:endParaRPr lang="en-US" sz="105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Grilled </a:t>
            </a:r>
            <a:r>
              <a:rPr lang="en-US" sz="1050" b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Salted Shrimp </a:t>
            </a:r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 Garlic</a:t>
            </a:r>
          </a:p>
          <a:p>
            <a:endParaRPr lang="en-US" sz="1400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900" dirty="0" smtClean="0">
                <a:latin typeface="Tahoma" pitchFamily="34" charset="0"/>
                <a:cs typeface="Tahoma" pitchFamily="34" charset="0"/>
              </a:rPr>
              <a:t>* </a:t>
            </a:r>
            <a:r>
              <a:rPr lang="vi-VN" sz="900" dirty="0" smtClean="0"/>
              <a:t>Lựa chọn tốt cho sức khỏe​:</a:t>
            </a:r>
            <a:r>
              <a:rPr lang="en-US" sz="900" dirty="0" smtClean="0"/>
              <a:t> </a:t>
            </a:r>
            <a:r>
              <a:rPr lang="vi-VN" sz="900" dirty="0" smtClean="0"/>
              <a:t>​cơm gạo lứt, thêm 10</a:t>
            </a:r>
            <a:r>
              <a:rPr lang="en-US" sz="900" dirty="0" smtClean="0"/>
              <a:t>,</a:t>
            </a:r>
            <a:r>
              <a:rPr lang="vi-VN" sz="900" dirty="0" smtClean="0"/>
              <a:t>000 VND</a:t>
            </a:r>
            <a:endParaRPr lang="en-US" sz="900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* For a healthier option, substitute for a bowl of Brown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ice for an </a:t>
            </a:r>
          </a:p>
          <a:p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  extra charge of 10,000 VND  </a:t>
            </a:r>
          </a:p>
          <a:p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i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8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C1.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Canh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Rau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Sạch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Nấu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Tôm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Tươi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95,000 VND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Fresh Shrimp Soup with 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Organic Vegetables</a:t>
            </a:r>
          </a:p>
          <a:p>
            <a:endParaRPr lang="en-US" sz="105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C2.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Canh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Nghêu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Cà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Chua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Thì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Là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95,000 VND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Clam Soup with Dill and 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Tomatoes</a:t>
            </a:r>
          </a:p>
          <a:p>
            <a:endParaRPr lang="en-US" sz="105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C3. 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Canh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Chua </a:t>
            </a:r>
            <a:r>
              <a:rPr lang="en-US" sz="105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105,000 VND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Sweet and Sour Fish Soup </a:t>
            </a:r>
          </a:p>
          <a:p>
            <a:r>
              <a:rPr lang="en-US" sz="105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with Vegetables</a:t>
            </a:r>
          </a:p>
          <a:p>
            <a:endParaRPr lang="en-US" sz="12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900" dirty="0" smtClean="0">
                <a:latin typeface="Tahoma" pitchFamily="34" charset="0"/>
                <a:cs typeface="Tahoma" pitchFamily="34" charset="0"/>
              </a:rPr>
              <a:t>* </a:t>
            </a:r>
            <a:r>
              <a:rPr lang="vi-VN" sz="900" dirty="0" smtClean="0"/>
              <a:t>Lựa chọn tốt cho sức khỏe​:</a:t>
            </a:r>
            <a:r>
              <a:rPr lang="en-US" sz="900" dirty="0" smtClean="0"/>
              <a:t> </a:t>
            </a:r>
            <a:r>
              <a:rPr lang="vi-VN" sz="900" dirty="0" smtClean="0"/>
              <a:t>​cơm gạo lứt, thêm 10</a:t>
            </a:r>
            <a:r>
              <a:rPr lang="en-US" sz="900" dirty="0" smtClean="0"/>
              <a:t>,</a:t>
            </a:r>
            <a:r>
              <a:rPr lang="vi-VN" sz="900" dirty="0" smtClean="0"/>
              <a:t>000 VND</a:t>
            </a:r>
            <a:endParaRPr lang="en-US" sz="900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* For a healthier option, substitute for a bowl of Brown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ice for an extra charge of 10,000 VND  </a:t>
            </a:r>
          </a:p>
          <a:p>
            <a:endParaRPr lang="en-US" sz="12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6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SO1.  </a:t>
            </a:r>
            <a:r>
              <a:rPr lang="en-US" sz="105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</a:t>
            </a:r>
            <a:r>
              <a:rPr lang="en-US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ơm 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vi-VN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rắng</a:t>
            </a:r>
            <a:r>
              <a:rPr lang="en-US" sz="105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smtClean="0">
                <a:latin typeface="Tahoma" pitchFamily="34" charset="0"/>
                <a:cs typeface="Tahoma" pitchFamily="34" charset="0"/>
              </a:rPr>
              <a:t>/ </a:t>
            </a:r>
            <a:r>
              <a:rPr lang="en-US" sz="105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Clay Pot of Steamed Jasmine Rice                                            </a:t>
            </a:r>
            <a:r>
              <a:rPr lang="en-US" sz="1050" b="1" dirty="0" smtClean="0">
                <a:latin typeface="Tahoma" pitchFamily="34" charset="0"/>
                <a:cs typeface="Tahoma" pitchFamily="34" charset="0"/>
              </a:rPr>
              <a:t>15,000 VND</a:t>
            </a:r>
          </a:p>
          <a:p>
            <a:endParaRPr lang="en-US" sz="105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SO2.  </a:t>
            </a:r>
            <a:r>
              <a:rPr lang="en-US" sz="105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Thố</a:t>
            </a:r>
            <a:r>
              <a:rPr lang="en-US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ơm 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</a:t>
            </a:r>
            <a:r>
              <a:rPr lang="vi-VN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ạo 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</a:t>
            </a:r>
            <a:r>
              <a:rPr lang="vi-VN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ứt </a:t>
            </a:r>
            <a:r>
              <a:rPr lang="en-US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r>
              <a:rPr lang="en-US" sz="105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Clay </a:t>
            </a:r>
            <a:r>
              <a:rPr lang="en-US" sz="105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Pot </a:t>
            </a:r>
            <a:r>
              <a:rPr lang="en-US" sz="105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of Brown Rice                                                           </a:t>
            </a:r>
            <a:r>
              <a:rPr lang="en-US" sz="1050" b="1" dirty="0" smtClean="0">
                <a:latin typeface="Tahoma" pitchFamily="34" charset="0"/>
                <a:cs typeface="Tahoma" pitchFamily="34" charset="0"/>
              </a:rPr>
              <a:t>20,000 VND</a:t>
            </a:r>
            <a:endParaRPr lang="en-US" sz="105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05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(</a:t>
            </a:r>
            <a:r>
              <a:rPr lang="vi-VN" sz="1050" i="1" dirty="0" smtClean="0"/>
              <a:t>Không có nêm hoặc</a:t>
            </a:r>
            <a:r>
              <a:rPr lang="en-US" sz="1050" i="1" dirty="0" smtClean="0"/>
              <a:t> </a:t>
            </a:r>
            <a:r>
              <a:rPr lang="en-US" sz="105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105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trộn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muối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tỏi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50" i="1" dirty="0" smtClean="0"/>
          </a:p>
          <a:p>
            <a:r>
              <a:rPr lang="en-US" sz="1050" i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 (Unseasoned or Mixed with Salt and </a:t>
            </a:r>
            <a:r>
              <a:rPr lang="en-US" sz="1050" i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Sauteed</a:t>
            </a:r>
            <a:r>
              <a:rPr lang="en-US" sz="1050" i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Garlic)                        </a:t>
            </a: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7" descr="Clamp Soup with Rice_Retouch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5091113"/>
            <a:ext cx="3276600" cy="1843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6"/>
          <p:cNvGrpSpPr/>
          <p:nvPr/>
        </p:nvGrpSpPr>
        <p:grpSpPr>
          <a:xfrm>
            <a:off x="3810000" y="889798"/>
            <a:ext cx="2895600" cy="3377402"/>
            <a:chOff x="3581400" y="1876424"/>
            <a:chExt cx="3276600" cy="3607952"/>
          </a:xfrm>
        </p:grpSpPr>
        <p:pic>
          <p:nvPicPr>
            <p:cNvPr id="9" name="Picture 8" descr="Ga La Chanh_DN_Menu_062014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1400" y="1876424"/>
              <a:ext cx="3276600" cy="18430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 descr="Lemongrass Pork_Retouched 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1400" y="3639699"/>
              <a:ext cx="3276600" cy="184467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0" name="TextBox 9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grpSp>
        <p:nvGrpSpPr>
          <p:cNvPr id="5" name="Group 16"/>
          <p:cNvGrpSpPr/>
          <p:nvPr/>
        </p:nvGrpSpPr>
        <p:grpSpPr>
          <a:xfrm>
            <a:off x="1981200" y="105981"/>
            <a:ext cx="2971800" cy="427419"/>
            <a:chOff x="1981200" y="228600"/>
            <a:chExt cx="2895600" cy="427419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981200" y="228600"/>
              <a:ext cx="28956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981200" y="656019"/>
              <a:ext cx="28956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685800" y="131058"/>
            <a:ext cx="5562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Món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Chính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– </a:t>
            </a:r>
            <a:r>
              <a:rPr lang="en-US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 Course</a:t>
            </a:r>
            <a:endParaRPr lang="en-US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6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300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vi-VN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Dùng </a:t>
            </a:r>
            <a:r>
              <a:rPr lang="en-US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r>
              <a:rPr lang="vi-VN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ới </a:t>
            </a:r>
            <a:r>
              <a:rPr lang="en-US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ơm </a:t>
            </a:r>
            <a:r>
              <a:rPr lang="en-US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vi-VN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rắng</a:t>
            </a:r>
            <a:r>
              <a:rPr lang="en-US" sz="11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/ </a:t>
            </a:r>
            <a:r>
              <a:rPr lang="en-US" sz="1100" i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Served with Steamed Rice*</a:t>
            </a:r>
          </a:p>
        </p:txBody>
      </p:sp>
      <p:grpSp>
        <p:nvGrpSpPr>
          <p:cNvPr id="7" name="Group 29"/>
          <p:cNvGrpSpPr/>
          <p:nvPr/>
        </p:nvGrpSpPr>
        <p:grpSpPr>
          <a:xfrm>
            <a:off x="381000" y="4343400"/>
            <a:ext cx="5562600" cy="646331"/>
            <a:chOff x="-3581400" y="4953000"/>
            <a:chExt cx="5562600" cy="646331"/>
          </a:xfrm>
        </p:grpSpPr>
        <p:grpSp>
          <p:nvGrpSpPr>
            <p:cNvPr id="12" name="Group 17"/>
            <p:cNvGrpSpPr/>
            <p:nvPr/>
          </p:nvGrpSpPr>
          <p:grpSpPr>
            <a:xfrm>
              <a:off x="-1828800" y="4953000"/>
              <a:ext cx="1981200" cy="381000"/>
              <a:chOff x="2438400" y="5791200"/>
              <a:chExt cx="1981200" cy="38100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2438400" y="5791200"/>
                <a:ext cx="1981200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2438400" y="6172200"/>
                <a:ext cx="1981200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Rectangle 22"/>
            <p:cNvSpPr/>
            <p:nvPr/>
          </p:nvSpPr>
          <p:spPr>
            <a:xfrm>
              <a:off x="-3581400" y="4953000"/>
              <a:ext cx="5562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Món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 err="1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Canh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 smtClean="0">
                  <a:latin typeface="Tahoma" pitchFamily="34" charset="0"/>
                  <a:cs typeface="Tahoma" pitchFamily="34" charset="0"/>
                </a:rPr>
                <a:t>– </a:t>
              </a:r>
              <a:r>
                <a:rPr lang="en-US" b="1" dirty="0" smtClean="0">
                  <a:solidFill>
                    <a:schemeClr val="accent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Soup</a:t>
              </a:r>
            </a:p>
            <a:p>
              <a:pPr algn="ctr"/>
              <a:endParaRPr lang="en-US" sz="6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vi-VN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Dùng </a:t>
              </a:r>
              <a:r>
                <a:rPr lang="en-US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V</a:t>
              </a:r>
              <a:r>
                <a:rPr lang="vi-VN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ới </a:t>
              </a:r>
              <a:r>
                <a:rPr lang="en-US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C</a:t>
              </a:r>
              <a:r>
                <a:rPr lang="vi-VN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ơm</a:t>
              </a:r>
              <a:r>
                <a:rPr lang="en-US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T</a:t>
              </a:r>
              <a:r>
                <a:rPr lang="vi-VN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rắng</a:t>
              </a:r>
              <a:r>
                <a:rPr lang="en-US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*</a:t>
              </a:r>
              <a:r>
                <a:rPr lang="vi-VN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1100" i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/ </a:t>
              </a:r>
              <a:r>
                <a:rPr lang="en-US" sz="1100" i="1" dirty="0" smtClean="0">
                  <a:solidFill>
                    <a:schemeClr val="accent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Served with Steamed Rice*</a:t>
              </a:r>
            </a:p>
          </p:txBody>
        </p:sp>
      </p:grpSp>
      <p:grpSp>
        <p:nvGrpSpPr>
          <p:cNvPr id="13" name="Group 38"/>
          <p:cNvGrpSpPr/>
          <p:nvPr/>
        </p:nvGrpSpPr>
        <p:grpSpPr>
          <a:xfrm>
            <a:off x="1295400" y="7467600"/>
            <a:ext cx="3810000" cy="381000"/>
            <a:chOff x="1143000" y="7010400"/>
            <a:chExt cx="3810000" cy="381000"/>
          </a:xfrm>
        </p:grpSpPr>
        <p:grpSp>
          <p:nvGrpSpPr>
            <p:cNvPr id="17" name="Group 37"/>
            <p:cNvGrpSpPr/>
            <p:nvPr/>
          </p:nvGrpSpPr>
          <p:grpSpPr>
            <a:xfrm>
              <a:off x="1752600" y="7010400"/>
              <a:ext cx="2971800" cy="381000"/>
              <a:chOff x="-1676400" y="4343400"/>
              <a:chExt cx="2971800" cy="381000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-1676400" y="4343400"/>
                <a:ext cx="2971800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-1676400" y="4724400"/>
                <a:ext cx="2971800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Rectangle 34"/>
            <p:cNvSpPr/>
            <p:nvPr/>
          </p:nvSpPr>
          <p:spPr>
            <a:xfrm>
              <a:off x="1143000" y="7010400"/>
              <a:ext cx="3810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lang="en-US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Món</a:t>
              </a:r>
              <a:r>
                <a:rPr lang="en-US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b="1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Thêm</a:t>
              </a:r>
              <a:r>
                <a:rPr lang="en-US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</a:t>
              </a:r>
              <a:r>
                <a:rPr lang="en-US" b="1" dirty="0" smtClean="0">
                  <a:solidFill>
                    <a:srgbClr val="FF66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Side Orders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6203516" y="2286000"/>
            <a:ext cx="4106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MC1</a:t>
            </a:r>
            <a:endParaRPr lang="en-US" sz="800" dirty="0"/>
          </a:p>
        </p:txBody>
      </p:sp>
      <p:sp>
        <p:nvSpPr>
          <p:cNvPr id="29" name="Rectangle 28"/>
          <p:cNvSpPr/>
          <p:nvPr/>
        </p:nvSpPr>
        <p:spPr>
          <a:xfrm>
            <a:off x="6172200" y="3962400"/>
            <a:ext cx="4106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MC2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70286" y="6705600"/>
            <a:ext cx="3193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C2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-48398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b="1" dirty="0" smtClean="0"/>
          </a:p>
          <a:p>
            <a:pPr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Món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Chay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b="1" i="0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kumimoji="0" lang="en-US" b="1" i="0" strike="noStrike" cap="none" normalizeH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solidFill>
                  <a:srgbClr val="FF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Vegetarian Dishes</a:t>
            </a: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kumimoji="0" lang="en-US" b="1" i="0" strike="noStrike" cap="none" normalizeH="0" dirty="0" smtClean="0">
              <a:ln>
                <a:noFill/>
              </a:ln>
              <a:solidFill>
                <a:srgbClr val="F79646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9082" y="8810769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905000" y="228600"/>
            <a:ext cx="35052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567" y="2765177"/>
            <a:ext cx="4343400" cy="783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V1.  M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ón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K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hai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V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ị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C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hay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 /  </a:t>
            </a:r>
            <a:r>
              <a:rPr lang="en-US" sz="10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Ru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Vegetarian Sampler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     105,000 VND</a:t>
            </a:r>
          </a:p>
          <a:p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</a:t>
            </a:r>
            <a:r>
              <a:rPr lang="vi-VN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Gỏi Dưa Leo Đậu Hủ Nướng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Gỏi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Cuốn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Chay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(2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Cuốn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</a:p>
          <a:p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Chả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Giò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Chay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(2 </a:t>
            </a:r>
            <a:r>
              <a:rPr lang="en-U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Cuốn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</a:p>
          <a:p>
            <a:r>
              <a:rPr lang="en-US" sz="10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Cucumber and Grilled Tofu Salad in Sesame Dressing</a:t>
            </a:r>
          </a:p>
          <a:p>
            <a:r>
              <a:rPr lang="en-US" sz="10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Vegetarian Spring Rolls (2 Rolls)</a:t>
            </a:r>
          </a:p>
          <a:p>
            <a:r>
              <a:rPr lang="en-US" sz="10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Vegetarian Fried Rolls (2 Rolls)</a:t>
            </a:r>
          </a:p>
          <a:p>
            <a:endParaRPr lang="en-US" sz="1000" b="1" i="1" dirty="0" smtClean="0">
              <a:solidFill>
                <a:srgbClr val="FF6600"/>
              </a:solidFill>
              <a:latin typeface="Calibri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V2. 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Gỏi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Cuốn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Chay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(5 </a:t>
            </a:r>
            <a:r>
              <a:rPr lang="en-US" sz="1000" dirty="0" err="1" smtClean="0">
                <a:latin typeface="Tahoma" pitchFamily="34" charset="0"/>
                <a:cs typeface="Tahoma" pitchFamily="34" charset="0"/>
              </a:rPr>
              <a:t>Cuốn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)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                                        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65,000 VND</a:t>
            </a: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</a:t>
            </a:r>
            <a:r>
              <a:rPr lang="en-US" sz="10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Ru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Vegetarian Spring Rolls (5 Rolls)</a:t>
            </a: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With Tofu, Shitake Mushroom, Lettuce, Carrot, </a:t>
            </a: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Vietnamese Basil, and Chives in Rice Paper Wrap</a:t>
            </a:r>
          </a:p>
          <a:p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V3.  </a:t>
            </a:r>
            <a:r>
              <a:rPr lang="vi-VN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Gỏi Dưa Leo Đậu Hủ Nướng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75,000 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VND</a:t>
            </a:r>
          </a:p>
          <a:p>
            <a:r>
              <a:rPr lang="en-US" sz="100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Cucumber and Grilled Tofu Salad in </a:t>
            </a:r>
          </a:p>
          <a:p>
            <a:r>
              <a:rPr lang="en-US" sz="100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Sesame Dressing</a:t>
            </a:r>
          </a:p>
          <a:p>
            <a:endParaRPr lang="en-US" sz="1000" i="1" dirty="0">
              <a:solidFill>
                <a:srgbClr val="FF66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V4.  </a:t>
            </a:r>
            <a:r>
              <a:rPr lang="en-US" sz="1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Gỏi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Rau </a:t>
            </a:r>
            <a:r>
              <a:rPr lang="en-US" sz="1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Câu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Chân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Vịt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​</a:t>
            </a:r>
            <a:r>
              <a:rPr lang="en-U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</a:t>
            </a:r>
            <a:r>
              <a:rPr lang="en-US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75,000 VND</a:t>
            </a:r>
          </a:p>
          <a:p>
            <a:r>
              <a:rPr lang="en-US" sz="100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Agar </a:t>
            </a:r>
            <a:r>
              <a:rPr lang="en-US" sz="1000" b="1" dirty="0" err="1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Agar</a:t>
            </a:r>
            <a:r>
              <a:rPr lang="en-US" sz="1000" b="1" dirty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and Vegetables Salad</a:t>
            </a:r>
          </a:p>
          <a:p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V5.  Ph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Xào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Chay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n-US" sz="1000" dirty="0" err="1" smtClean="0">
                <a:latin typeface="Tahoma" pitchFamily="34" charset="0"/>
                <a:cs typeface="Tahoma" pitchFamily="34" charset="0"/>
              </a:rPr>
              <a:t>Áp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cs typeface="Tahoma" pitchFamily="34" charset="0"/>
              </a:rPr>
              <a:t>Chảo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u="sng" dirty="0" err="1" smtClean="0">
                <a:latin typeface="Tahoma" pitchFamily="34" charset="0"/>
                <a:cs typeface="Tahoma" pitchFamily="34" charset="0"/>
              </a:rPr>
              <a:t>Giòn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)   	               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65,000 VND</a:t>
            </a:r>
            <a:endParaRPr lang="en-US" sz="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Vegetarian Crispy Noodle </a:t>
            </a:r>
            <a:r>
              <a:rPr lang="en-US" sz="10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Sauteed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with Tofu and Vegetables</a:t>
            </a:r>
          </a:p>
          <a:p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V6.  Ph</a:t>
            </a:r>
            <a:r>
              <a:rPr lang="vi-VN" sz="1000" b="1" dirty="0" smtClean="0">
                <a:latin typeface="Tahoma" pitchFamily="34" charset="0"/>
                <a:cs typeface="Tahoma" pitchFamily="34" charset="0"/>
              </a:rPr>
              <a:t>ở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Xào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cs typeface="Tahoma" pitchFamily="34" charset="0"/>
              </a:rPr>
              <a:t>Chay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n-US" sz="1000" dirty="0" err="1" smtClean="0">
                <a:latin typeface="Tahoma" pitchFamily="34" charset="0"/>
                <a:cs typeface="Tahoma" pitchFamily="34" charset="0"/>
              </a:rPr>
              <a:t>Áp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dirty="0" err="1" smtClean="0">
                <a:latin typeface="Tahoma" pitchFamily="34" charset="0"/>
                <a:cs typeface="Tahoma" pitchFamily="34" charset="0"/>
              </a:rPr>
              <a:t>Chảo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000" b="1" u="sng" dirty="0" err="1" smtClean="0">
                <a:latin typeface="Tahoma" pitchFamily="34" charset="0"/>
                <a:cs typeface="Tahoma" pitchFamily="34" charset="0"/>
              </a:rPr>
              <a:t>Mềm</a:t>
            </a:r>
            <a:r>
              <a:rPr lang="en-US" sz="1000" dirty="0" smtClean="0">
                <a:latin typeface="Tahoma" pitchFamily="34" charset="0"/>
                <a:cs typeface="Tahoma" pitchFamily="34" charset="0"/>
              </a:rPr>
              <a:t>)   	                </a:t>
            </a:r>
            <a:r>
              <a:rPr lang="en-US" sz="1000" b="1" dirty="0" smtClean="0">
                <a:latin typeface="Tahoma" pitchFamily="34" charset="0"/>
                <a:cs typeface="Tahoma" pitchFamily="34" charset="0"/>
              </a:rPr>
              <a:t>65,000 VND</a:t>
            </a:r>
            <a:endParaRPr lang="en-US" sz="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Vegetarian Soft Noodle </a:t>
            </a:r>
            <a:r>
              <a:rPr lang="en-US" sz="1000" b="1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Sauteed</a:t>
            </a:r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with Tofu and Vegetables</a:t>
            </a:r>
          </a:p>
          <a:p>
            <a:endParaRPr lang="en-US" sz="1000" i="1" dirty="0" smtClean="0">
              <a:solidFill>
                <a:srgbClr val="FF66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V7. 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Canh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Bí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Đỏ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Hầm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Hạt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Sen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Đậu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Đỏ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75,000 VND</a:t>
            </a: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Pumpkin, Red Beans and Lotus Seeds Soup</a:t>
            </a:r>
          </a:p>
          <a:p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</a:t>
            </a:r>
            <a:r>
              <a:rPr lang="vi-VN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Dùng </a:t>
            </a:r>
            <a:r>
              <a:rPr lang="en-US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r>
              <a:rPr lang="vi-VN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ới </a:t>
            </a:r>
            <a:r>
              <a:rPr lang="en-US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ơm</a:t>
            </a:r>
            <a:r>
              <a:rPr lang="en-US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vi-VN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rắng</a:t>
            </a:r>
            <a:r>
              <a:rPr lang="en-US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lang="vi-VN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i="1" dirty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r>
              <a:rPr lang="en-US" sz="1000" i="1" dirty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Served with Steamed Rice*</a:t>
            </a:r>
          </a:p>
          <a:p>
            <a:endParaRPr lang="en-US" sz="1000" i="1" dirty="0" smtClean="0">
              <a:solidFill>
                <a:srgbClr val="FF66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V8.  </a:t>
            </a:r>
            <a:r>
              <a:rPr lang="vi-VN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Nấm Rơm Kho Tiêu với Nước Dừa Xiêm​</a:t>
            </a:r>
            <a:r>
              <a:rPr lang="en-U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</a:t>
            </a:r>
            <a:r>
              <a:rPr lang="en-U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75,000 VND</a:t>
            </a:r>
            <a:endParaRPr lang="vi-VN" sz="1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0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Straw Mushrooms Braised in Coconut Juice​</a:t>
            </a:r>
          </a:p>
          <a:p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</a:t>
            </a:r>
            <a:r>
              <a:rPr lang="vi-VN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Dùng </a:t>
            </a:r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r>
              <a:rPr lang="vi-VN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ới </a:t>
            </a:r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ơm</a:t>
            </a:r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vi-VN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rắng</a:t>
            </a:r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lang="vi-VN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r>
              <a:rPr lang="en-US" sz="1000" i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Served with Steamed Rice*</a:t>
            </a:r>
          </a:p>
          <a:p>
            <a:endParaRPr lang="en-US" sz="1000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900" dirty="0" smtClean="0">
                <a:latin typeface="Tahoma" pitchFamily="34" charset="0"/>
                <a:cs typeface="Tahoma" pitchFamily="34" charset="0"/>
              </a:rPr>
              <a:t>* </a:t>
            </a:r>
            <a:r>
              <a:rPr lang="vi-VN" sz="900" dirty="0" smtClean="0"/>
              <a:t>Lựa </a:t>
            </a:r>
            <a:r>
              <a:rPr lang="vi-VN" sz="900" dirty="0"/>
              <a:t>chọn tốt cho sức khỏe​:</a:t>
            </a:r>
            <a:r>
              <a:rPr lang="en-US" sz="900" dirty="0"/>
              <a:t> </a:t>
            </a:r>
            <a:r>
              <a:rPr lang="vi-VN" sz="900" dirty="0"/>
              <a:t>​cơm gạo lứt, thêm </a:t>
            </a:r>
            <a:r>
              <a:rPr lang="vi-VN" sz="900" dirty="0" smtClean="0"/>
              <a:t>10</a:t>
            </a:r>
            <a:r>
              <a:rPr lang="en-US" sz="900" dirty="0" smtClean="0"/>
              <a:t>,</a:t>
            </a:r>
            <a:r>
              <a:rPr lang="vi-VN" sz="900" dirty="0" smtClean="0"/>
              <a:t>000 VND</a:t>
            </a:r>
            <a:endParaRPr lang="en-US" sz="900" dirty="0">
              <a:latin typeface="Tahoma" pitchFamily="34" charset="0"/>
              <a:cs typeface="Tahoma" pitchFamily="34" charset="0"/>
            </a:endParaRPr>
          </a:p>
          <a:p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* For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a healthier option, substitute for a bowl of Brown Rice for an extra </a:t>
            </a: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charge                </a:t>
            </a:r>
          </a:p>
          <a:p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  of 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10,000 VND</a:t>
            </a:r>
            <a:endParaRPr lang="en-US" sz="9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r>
              <a:rPr lang="en-US" sz="1000" i="1" dirty="0" smtClean="0">
                <a:solidFill>
                  <a:srgbClr val="FF6600"/>
                </a:solidFill>
                <a:latin typeface="Calibri" pitchFamily="34" charset="0"/>
              </a:rPr>
              <a:t> </a:t>
            </a:r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b="1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6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76800" y="3124200"/>
            <a:ext cx="11631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000" b="1" dirty="0" smtClean="0">
                <a:latin typeface="Calibri" pitchFamily="34" charset="0"/>
              </a:rPr>
              <a:t>Nấm Rơm Kho Tiêu với Nước Dừa Xiêm​</a:t>
            </a:r>
          </a:p>
          <a:p>
            <a:r>
              <a:rPr lang="en-US" sz="1000" i="1" dirty="0" smtClean="0">
                <a:solidFill>
                  <a:srgbClr val="FF6600"/>
                </a:solidFill>
                <a:latin typeface="Calibri" pitchFamily="34" charset="0"/>
              </a:rPr>
              <a:t>Straw Mushrooms braised in Coconut Juice​</a:t>
            </a:r>
          </a:p>
          <a:p>
            <a:endParaRPr lang="en-US" sz="1000" i="1" dirty="0" smtClean="0">
              <a:solidFill>
                <a:srgbClr val="FF6600"/>
              </a:solidFill>
              <a:latin typeface="Calibri" pitchFamily="34" charset="0"/>
            </a:endParaRPr>
          </a:p>
          <a:p>
            <a:endParaRPr lang="en-US" sz="1000" b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35" name="Picture 34" descr="Tofu Bowl 1.JPG"/>
          <p:cNvPicPr>
            <a:picLocks noChangeAspect="1"/>
          </p:cNvPicPr>
          <p:nvPr/>
        </p:nvPicPr>
        <p:blipFill>
          <a:blip r:embed="rId3" cstate="print"/>
          <a:srcRect l="17714" t="13333" r="6000" b="1333"/>
          <a:stretch>
            <a:fillRect/>
          </a:stretch>
        </p:blipFill>
        <p:spPr>
          <a:xfrm>
            <a:off x="4495800" y="2971800"/>
            <a:ext cx="2362200" cy="1981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 descr="IMG_51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7067550"/>
            <a:ext cx="23622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 descr="Vegetarian Sampler_Retouch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62939" y="696789"/>
            <a:ext cx="3522133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0" name="Straight Connector 19"/>
          <p:cNvCxnSpPr/>
          <p:nvPr/>
        </p:nvCxnSpPr>
        <p:spPr>
          <a:xfrm>
            <a:off x="1905000" y="609600"/>
            <a:ext cx="35052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Pumpkin Soup_For One Format 1_Retouched.jpg"/>
          <p:cNvPicPr>
            <a:picLocks noChangeAspect="1"/>
          </p:cNvPicPr>
          <p:nvPr/>
        </p:nvPicPr>
        <p:blipFill>
          <a:blip r:embed="rId6" cstate="print"/>
          <a:srcRect l="18889" t="10000" r="2110" b="2593"/>
          <a:stretch>
            <a:fillRect/>
          </a:stretch>
        </p:blipFill>
        <p:spPr>
          <a:xfrm>
            <a:off x="4562278" y="5105399"/>
            <a:ext cx="2295722" cy="1905001"/>
          </a:xfrm>
          <a:prstGeom prst="rect">
            <a:avLst/>
          </a:prstGeom>
        </p:spPr>
      </p:pic>
      <p:pic>
        <p:nvPicPr>
          <p:cNvPr id="14" name="Picture 13" descr="Pho Xao Chay (Mem)_Retouched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794" y="631566"/>
            <a:ext cx="2943727" cy="2135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/>
          <p:cNvSpPr/>
          <p:nvPr/>
        </p:nvSpPr>
        <p:spPr>
          <a:xfrm>
            <a:off x="2672569" y="2562714"/>
            <a:ext cx="3768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V6</a:t>
            </a:r>
            <a:endParaRPr lang="en-US" sz="800" dirty="0"/>
          </a:p>
        </p:txBody>
      </p:sp>
      <p:sp>
        <p:nvSpPr>
          <p:cNvPr id="17" name="Rectangle 16"/>
          <p:cNvSpPr/>
          <p:nvPr/>
        </p:nvSpPr>
        <p:spPr>
          <a:xfrm>
            <a:off x="6538682" y="4572000"/>
            <a:ext cx="3193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V8</a:t>
            </a:r>
            <a:endParaRPr lang="en-US" sz="800" dirty="0"/>
          </a:p>
        </p:txBody>
      </p:sp>
      <p:sp>
        <p:nvSpPr>
          <p:cNvPr id="18" name="Rectangle 17"/>
          <p:cNvSpPr/>
          <p:nvPr/>
        </p:nvSpPr>
        <p:spPr>
          <a:xfrm>
            <a:off x="6412421" y="2559278"/>
            <a:ext cx="3193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V1</a:t>
            </a:r>
            <a:endParaRPr lang="en-US" sz="800" dirty="0"/>
          </a:p>
        </p:txBody>
      </p:sp>
      <p:sp>
        <p:nvSpPr>
          <p:cNvPr id="19" name="Rectangle 18"/>
          <p:cNvSpPr/>
          <p:nvPr/>
        </p:nvSpPr>
        <p:spPr>
          <a:xfrm>
            <a:off x="6553200" y="6781800"/>
            <a:ext cx="3193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V7</a:t>
            </a:r>
            <a:endParaRPr lang="en-US" sz="800" dirty="0"/>
          </a:p>
        </p:txBody>
      </p:sp>
      <p:sp>
        <p:nvSpPr>
          <p:cNvPr id="22" name="Rectangle 21"/>
          <p:cNvSpPr/>
          <p:nvPr/>
        </p:nvSpPr>
        <p:spPr>
          <a:xfrm>
            <a:off x="6538682" y="8763000"/>
            <a:ext cx="3193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V4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57200" y="2905557"/>
            <a:ext cx="56388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TM1.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Flan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Rượu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Gạo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35,000 VND</a:t>
            </a:r>
            <a:endParaRPr lang="en-US" sz="12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Rice Wine Flavored Flan  </a:t>
            </a:r>
            <a:r>
              <a:rPr lang="en-US" sz="14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</a:t>
            </a:r>
          </a:p>
          <a:p>
            <a:endParaRPr lang="en-US" sz="9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TM2.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Chè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Tàu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Hủ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Lạnh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30,000 VND</a:t>
            </a:r>
            <a:endParaRPr lang="en-US" sz="12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Chilled Tofu Served with Caramelized </a:t>
            </a: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Ginger Syrup and Coconut Milk                                                                </a:t>
            </a:r>
          </a:p>
          <a:p>
            <a:endParaRPr lang="en-US" sz="9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TM3.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Phô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Mai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Tàu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Hủ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Lát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    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59,000 VND</a:t>
            </a:r>
            <a:endParaRPr lang="en-US" sz="12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Cream Cheese - Tofu Cake (Slice)   	</a:t>
            </a:r>
          </a:p>
          <a:p>
            <a:endParaRPr lang="en-US" sz="9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TM4.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Sô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Cô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La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Nóng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Không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Bột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45,000 VND</a:t>
            </a: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"Chocolate Damnation"</a:t>
            </a: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Flourless Cake Made from Local Chocolate</a:t>
            </a:r>
          </a:p>
          <a:p>
            <a:endParaRPr lang="en-US" sz="9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TM5.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Xu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Kem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Dây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35,000 VND</a:t>
            </a: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Cream Puff Filled with Passion Fruit Filling</a:t>
            </a:r>
          </a:p>
          <a:p>
            <a:endParaRPr lang="en-US" sz="9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TM6.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Bánh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Lợn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                    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38,000 VND</a:t>
            </a:r>
            <a:endParaRPr lang="en-US" sz="12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Tapioca Layered Cake with Coconut Milk  </a:t>
            </a:r>
          </a:p>
          <a:p>
            <a:endParaRPr lang="en-US" sz="9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TM7. 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Dĩa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Trái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Cây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	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60,000 VND</a:t>
            </a:r>
            <a:endParaRPr lang="en-US" sz="12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Plate of Fruits     </a:t>
            </a:r>
          </a:p>
          <a:p>
            <a:endParaRPr lang="en-US" sz="1200" dirty="0" smtClean="0">
              <a:solidFill>
                <a:prstClr val="black"/>
              </a:solidFill>
            </a:endParaRPr>
          </a:p>
          <a:p>
            <a:r>
              <a:rPr lang="en-US" sz="1200" dirty="0" smtClean="0">
                <a:solidFill>
                  <a:prstClr val="black"/>
                </a:solidFill>
              </a:rPr>
              <a:t>                                       </a:t>
            </a: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rgbClr val="F796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228600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ctr"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b="1" u="sng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Tráng</a:t>
            </a:r>
            <a:r>
              <a:rPr lang="en-US" b="1" u="sng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u="sng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Miệng</a:t>
            </a:r>
            <a:r>
              <a:rPr lang="en-US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b="1" u="sng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Homemade Desserts</a:t>
            </a:r>
          </a:p>
        </p:txBody>
      </p:sp>
      <p:pic>
        <p:nvPicPr>
          <p:cNvPr id="19" name="Picture 18" descr="1098258_708815435811950_91250358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838200"/>
            <a:ext cx="29718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/>
          <p:cNvGrpSpPr/>
          <p:nvPr/>
        </p:nvGrpSpPr>
        <p:grpSpPr>
          <a:xfrm>
            <a:off x="304800" y="6858000"/>
            <a:ext cx="6392334" cy="1752600"/>
            <a:chOff x="304800" y="7162800"/>
            <a:chExt cx="6392334" cy="1752600"/>
          </a:xfrm>
        </p:grpSpPr>
        <p:pic>
          <p:nvPicPr>
            <p:cNvPr id="20" name="Picture 19" descr="Choco Cake_Touched up 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7162800"/>
              <a:ext cx="3048000" cy="1714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0" descr="Choux_Revised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1400" y="7162800"/>
              <a:ext cx="3115734" cy="1752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2" name="Picture 21" descr="fla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" y="838200"/>
            <a:ext cx="1988400" cy="198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cake3 - Cop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79342" y="838200"/>
            <a:ext cx="1326258" cy="1981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714500" y="8805446"/>
            <a:ext cx="3429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 </a:t>
            </a:r>
            <a:r>
              <a:rPr lang="vi-VN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sp>
        <p:nvSpPr>
          <p:cNvPr id="3" name="Rectangle 2"/>
          <p:cNvSpPr/>
          <p:nvPr/>
        </p:nvSpPr>
        <p:spPr>
          <a:xfrm>
            <a:off x="1742562" y="2711677"/>
            <a:ext cx="4042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TM1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4968" y="2711677"/>
            <a:ext cx="4347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TM3 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53644" y="2718878"/>
            <a:ext cx="4042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TM6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8522" y="8464778"/>
            <a:ext cx="4042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TM4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53115" y="8464778"/>
            <a:ext cx="4042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TM5</a:t>
            </a:r>
            <a:endParaRPr lang="en-US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68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47925" y="800135"/>
            <a:ext cx="3810000" cy="821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Bia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Beers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D1. </a:t>
            </a:r>
            <a:r>
              <a:rPr lang="en-US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Biere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Larue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30,000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VND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D2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333     	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30,000 VND</a:t>
            </a:r>
          </a:p>
          <a:p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D3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Saigon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Special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VND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D4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Tiger    	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VND</a:t>
            </a:r>
          </a:p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 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D5.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Sapporo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45,000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VND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D6.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Heineken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50,000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VND</a:t>
            </a: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vi-VN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ước Ngọt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Soft Drink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S1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Coca Cola       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25,000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S2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Coke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Kiêng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Diet Coke 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S3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7-UP 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25,000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S4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Soda 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25,000 VND</a:t>
            </a:r>
          </a:p>
          <a:p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vi-VN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ước </a:t>
            </a:r>
            <a:r>
              <a:rPr lang="en-US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Suối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/ 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Mineral Water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S5.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ước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uối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K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hông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ó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G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18,000 VND</a:t>
            </a: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Regular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Mineral Water</a:t>
            </a:r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S6.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Suối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Gas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45,000 VND</a:t>
            </a: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Sparkling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Mineral Water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vi-VN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ước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vi-VN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rái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vi-VN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ây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45,000 VND</a:t>
            </a: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Squeezed on the Spot </a:t>
            </a:r>
          </a:p>
          <a:p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Juice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N1</a:t>
            </a:r>
            <a:r>
              <a:rPr lang="it-IT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Cam Tươi Ép / </a:t>
            </a:r>
            <a:r>
              <a:rPr lang="it-IT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Orange </a:t>
            </a:r>
            <a:endParaRPr lang="en-US" sz="1200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N2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Dưa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Hấu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Ép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Watermelon 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N3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Tắc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Ép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Kumquat 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N4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Thơm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Ép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Pineapple 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N5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Cà-rốt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Ép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Carrot </a:t>
            </a:r>
          </a:p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N6</a:t>
            </a:r>
            <a:r>
              <a:rPr lang="it-IT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ưởi Ép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r>
              <a:rPr lang="it-IT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Pomelo </a:t>
            </a:r>
            <a:endParaRPr lang="en-US" sz="1200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N7</a:t>
            </a:r>
            <a:r>
              <a:rPr lang="it-IT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Chanh Ép 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r>
              <a:rPr lang="vi-VN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Lemon </a:t>
            </a:r>
            <a:endParaRPr lang="it-IT" sz="1200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N8. Nước ép Tổng Hợp (Tự Chọn)    50,000 VND</a:t>
            </a:r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Mixed Juice</a:t>
            </a:r>
            <a:endParaRPr lang="it-IT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N9. Trái Dừa Tươi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VND</a:t>
            </a:r>
          </a:p>
          <a:p>
            <a:r>
              <a:rPr lang="it-IT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Fresh Coconut</a:t>
            </a:r>
            <a:r>
              <a:rPr lang="en-US" sz="12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5" name="Picture 14" descr="DSC_6789.JPG"/>
          <p:cNvPicPr>
            <a:picLocks noChangeAspect="1"/>
          </p:cNvPicPr>
          <p:nvPr/>
        </p:nvPicPr>
        <p:blipFill>
          <a:blip r:embed="rId2" cstate="print"/>
          <a:srcRect l="17214" t="11667" r="7651"/>
          <a:stretch>
            <a:fillRect/>
          </a:stretch>
        </p:blipFill>
        <p:spPr>
          <a:xfrm>
            <a:off x="4036362" y="2017753"/>
            <a:ext cx="2667000" cy="5140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152400"/>
            <a:ext cx="6858000" cy="381000"/>
            <a:chOff x="0" y="304800"/>
            <a:chExt cx="6858000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304800"/>
              <a:ext cx="6858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indent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T</a:t>
              </a:r>
              <a:r>
                <a:rPr lang="vi-VN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hực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 err="1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Uống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>
                  <a:latin typeface="Tahoma" pitchFamily="34" charset="0"/>
                  <a:cs typeface="Tahoma" pitchFamily="34" charset="0"/>
                </a:rPr>
                <a:t>– </a:t>
              </a:r>
              <a:r>
                <a:rPr kumimoji="0" lang="en-US" b="1" i="0" strike="noStrike" cap="none" normalizeH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Drinks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514600" y="304800"/>
              <a:ext cx="2286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514600" y="685800"/>
              <a:ext cx="2286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6324600" y="7050068"/>
            <a:ext cx="32893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N5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52400" y="762000"/>
            <a:ext cx="6477000" cy="3276600"/>
            <a:chOff x="152400" y="762000"/>
            <a:chExt cx="6477000" cy="3276600"/>
          </a:xfrm>
        </p:grpSpPr>
        <p:pic>
          <p:nvPicPr>
            <p:cNvPr id="16" name="Picture 15" descr="DSC_6821.JPG"/>
            <p:cNvPicPr>
              <a:picLocks noChangeAspect="1"/>
            </p:cNvPicPr>
            <p:nvPr/>
          </p:nvPicPr>
          <p:blipFill>
            <a:blip r:embed="rId2" cstate="print"/>
            <a:srcRect l="14089" t="1874" r="20166" b="-4465"/>
            <a:stretch>
              <a:fillRect/>
            </a:stretch>
          </p:blipFill>
          <p:spPr>
            <a:xfrm>
              <a:off x="152400" y="762000"/>
              <a:ext cx="1295400" cy="3276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 descr="DSC_6807.JPG"/>
            <p:cNvPicPr>
              <a:picLocks noChangeAspect="1"/>
            </p:cNvPicPr>
            <p:nvPr/>
          </p:nvPicPr>
          <p:blipFill>
            <a:blip r:embed="rId3" cstate="print"/>
            <a:srcRect l="19647" t="409" r="6371" b="-2490"/>
            <a:stretch>
              <a:fillRect/>
            </a:stretch>
          </p:blipFill>
          <p:spPr>
            <a:xfrm>
              <a:off x="1600200" y="762000"/>
              <a:ext cx="1371600" cy="3124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 descr="Sinh To Chanh_DN_Retouched.jpg"/>
            <p:cNvPicPr>
              <a:picLocks noChangeAspect="1"/>
            </p:cNvPicPr>
            <p:nvPr/>
          </p:nvPicPr>
          <p:blipFill>
            <a:blip r:embed="rId4" cstate="print"/>
            <a:srcRect l="22201" t="15923" r="19238" b="16548"/>
            <a:stretch>
              <a:fillRect/>
            </a:stretch>
          </p:blipFill>
          <p:spPr>
            <a:xfrm>
              <a:off x="5105400" y="762000"/>
              <a:ext cx="1524000" cy="3124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 descr="Binh Mia Lau_NH_Retouched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0" y="762000"/>
              <a:ext cx="1905000" cy="3111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52400" y="3777734"/>
            <a:ext cx="6629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Ru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Đặc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Biệt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400" b="1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</a:t>
            </a:r>
            <a:r>
              <a:rPr lang="en-US" sz="14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Specials</a:t>
            </a:r>
          </a:p>
          <a:p>
            <a:endParaRPr lang="en-US" sz="12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S1.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Muối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Ru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 Pickled Lemon juice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S2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Trà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Đá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Ru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 Iced Tea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S3.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Sài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Gòn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Cooler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Mint, Lemon, Picked Lemon, and Coke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S4.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Mint Frizz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Blended Mint, Lemon, and Sprite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40,000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S5.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Ru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Giải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Độc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Khổ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Qua,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Thơm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Tắc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Mật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Ong)   	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45,000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</a:t>
            </a:r>
            <a:r>
              <a:rPr lang="en-US" sz="1200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Elixir (Bitter Melon, Pineapple, Kumquat, and Honey)</a:t>
            </a: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S6.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Sinh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Tố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Lemon Smoothie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     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48,000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Thức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Uống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Nấu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ở </a:t>
            </a:r>
            <a:r>
              <a:rPr lang="en-US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Nhà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400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Homemade Drinks</a:t>
            </a:r>
            <a:r>
              <a:rPr lang="en-US" sz="1200" b="1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Ly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(Glass)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(Carafe) </a:t>
            </a:r>
          </a:p>
          <a:p>
            <a:endParaRPr lang="en-US" sz="12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H1.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Sữ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Đ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ậu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Nành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Nguyên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Chất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Pure Soy Milk           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25,000 VND/ 45,000 VND</a:t>
            </a:r>
          </a:p>
          <a:p>
            <a:endParaRPr lang="en-US" sz="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H2.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Sữa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Đậu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Nành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Đậu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Phộng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30,000 VND/ 55,000 VND</a:t>
            </a: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Soy Milk Blended with Roasted Peanut</a:t>
            </a:r>
          </a:p>
          <a:p>
            <a:endParaRPr lang="en-US" sz="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H3.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Rau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Má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Nguyên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Chất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Pure Pennyworth Juice</a:t>
            </a:r>
            <a:r>
              <a:rPr lang="en-US" sz="12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25,000 VND/ 45,000 VND</a:t>
            </a:r>
          </a:p>
          <a:p>
            <a:endParaRPr lang="en-US" sz="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H4.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Rau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Má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Đậu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Xanh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30,000 VND/ 55,000 VND</a:t>
            </a: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Pennyworth Juice Blended with </a:t>
            </a:r>
            <a:r>
              <a:rPr lang="en-US" sz="1200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Mung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Bean</a:t>
            </a:r>
          </a:p>
          <a:p>
            <a:endParaRPr lang="en-US" sz="400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H5.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Mía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Lau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Nguyên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Chất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25,000 VND/ 45,000 VND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Brewed Sugarcane </a:t>
            </a:r>
            <a:r>
              <a:rPr lang="en-US" sz="1200" dirty="0" err="1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Imperatae</a:t>
            </a:r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Rock Sugar, Arrow Roots, </a:t>
            </a: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Water Chestnut       </a:t>
            </a:r>
            <a:endParaRPr lang="en-US" sz="400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4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H6.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Rau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Má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Với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Nước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</a:t>
            </a:r>
            <a:r>
              <a:rPr lang="vi-VN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ừa Tươi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Bình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</a:t>
            </a:r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65,000 VND</a:t>
            </a:r>
          </a:p>
          <a:p>
            <a:r>
              <a:rPr lang="en-US" sz="1200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Pennyworth Juice Mixed with Fresh Coconut Juice (Carafe only) </a:t>
            </a:r>
          </a:p>
          <a:p>
            <a:endParaRPr lang="en-US" sz="4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200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2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vi-VN" sz="800" smtClean="0">
                <a:latin typeface="Tahoma" pitchFamily="34" charset="0"/>
                <a:ea typeface="Tahoma" pitchFamily="34" charset="0"/>
                <a:cs typeface="Tahoma" pitchFamily="34" charset="0"/>
              </a:rPr>
              <a:t>Giá </a:t>
            </a:r>
            <a:r>
              <a:rPr lang="vi-VN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0" y="228600"/>
            <a:ext cx="6858000" cy="381000"/>
            <a:chOff x="0" y="228600"/>
            <a:chExt cx="6858000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228600"/>
              <a:ext cx="6858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indent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T</a:t>
              </a:r>
              <a:r>
                <a:rPr lang="vi-VN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hực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 err="1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Uống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>
                  <a:latin typeface="Tahoma" pitchFamily="34" charset="0"/>
                  <a:cs typeface="Tahoma" pitchFamily="34" charset="0"/>
                </a:rPr>
                <a:t>– </a:t>
              </a:r>
              <a:r>
                <a:rPr kumimoji="0" lang="en-US" b="1" i="0" strike="noStrike" cap="none" normalizeH="0" dirty="0" smtClean="0">
                  <a:ln>
                    <a:noFill/>
                  </a:ln>
                  <a:solidFill>
                    <a:srgbClr val="F79646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Drinks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2514600" y="228600"/>
              <a:ext cx="2286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14600" y="609600"/>
              <a:ext cx="2286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990600" y="838200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S1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05750" y="838200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S2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0" y="838200"/>
            <a:ext cx="32893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latin typeface="Tahoma" pitchFamily="34" charset="0"/>
                <a:cs typeface="Tahoma" pitchFamily="34" charset="0"/>
              </a:rPr>
              <a:t>H1</a:t>
            </a:r>
            <a:endParaRPr lang="en-US" sz="800" b="1" dirty="0"/>
          </a:p>
        </p:txBody>
      </p:sp>
      <p:sp>
        <p:nvSpPr>
          <p:cNvPr id="25" name="Rectangle 24"/>
          <p:cNvSpPr/>
          <p:nvPr/>
        </p:nvSpPr>
        <p:spPr>
          <a:xfrm>
            <a:off x="6172200" y="838200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</a:t>
            </a:r>
            <a:r>
              <a:rPr lang="en-US" sz="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S6</a:t>
            </a:r>
            <a:endParaRPr lang="en-US" sz="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228600"/>
            <a:ext cx="6858000" cy="381000"/>
            <a:chOff x="0" y="228600"/>
            <a:chExt cx="6858000" cy="381000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228600"/>
              <a:ext cx="6858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indent="457200" algn="ctr" fontAlgn="base">
                <a:spcBef>
                  <a:spcPct val="0"/>
                </a:spcBef>
                <a:spcAft>
                  <a:spcPct val="0"/>
                </a:spcAft>
                <a:tabLst>
                  <a:tab pos="8640763" algn="r"/>
                </a:tabLst>
              </a:pPr>
              <a:r>
                <a:rPr lang="en-US" b="1" dirty="0" smtClean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</a:t>
              </a:r>
              <a:r>
                <a:rPr lang="vi-VN" b="1" dirty="0" smtClean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hực</a:t>
              </a:r>
              <a:r>
                <a:rPr lang="en-US" b="1" dirty="0" smtClean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 err="1" smtClean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Uống</a:t>
              </a:r>
              <a:r>
                <a:rPr lang="en-US" b="1" dirty="0" smtClean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rPr>
                <a:t>– </a:t>
              </a:r>
              <a:r>
                <a:rPr lang="en-US" b="1" dirty="0" smtClean="0">
                  <a:solidFill>
                    <a:srgbClr val="F7964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Drinks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514600" y="228600"/>
              <a:ext cx="2286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514600" y="609600"/>
              <a:ext cx="22860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5935" y="3276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4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Cà</a:t>
            </a:r>
            <a:r>
              <a:rPr lang="en-US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Phê</a:t>
            </a:r>
            <a:r>
              <a:rPr lang="en-US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Việt</a:t>
            </a:r>
            <a:r>
              <a:rPr lang="en-US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Nam / </a:t>
            </a:r>
            <a:r>
              <a:rPr lang="en-US" sz="14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Vietnamese Coffee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600" b="1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Xuất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xứ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Lâm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Đồng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Chọn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Lọc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Pha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Phin</a:t>
            </a:r>
            <a:endParaRPr lang="en-US" sz="1200" b="1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Selected Origin: </a:t>
            </a:r>
            <a:r>
              <a:rPr lang="en-US" sz="1200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Lâm</a:t>
            </a: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Đồng</a:t>
            </a: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, Drip Coffee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5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CP1.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Phê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Đen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Đá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 32,000 VND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Iced Black Coffee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4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4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	</a:t>
            </a:r>
            <a:r>
              <a:rPr lang="en-US" sz="4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CP2.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Phê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Sữa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Đá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 37,000 VND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Iced Milk Coffee (with Condensed Milk) </a:t>
            </a:r>
            <a:endParaRPr lang="en-US" sz="8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4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CP3</a:t>
            </a:r>
            <a:r>
              <a:rPr lang="en-US" sz="1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Phê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Đá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​ ​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Với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Sữa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t-IT" sz="12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Tươi</a:t>
            </a:r>
            <a:r>
              <a:rPr lang="it-IT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45,000 VND</a:t>
            </a: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</a:t>
            </a:r>
          </a:p>
          <a:p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Iced Cafe Latte (with Fresh Milk) </a:t>
            </a:r>
            <a:endParaRPr lang="en-US" sz="8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4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CP4</a:t>
            </a:r>
            <a:r>
              <a:rPr lang="en-US" sz="1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Phê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Nóng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32,000 VND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Hot Coffee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4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CP5</a:t>
            </a:r>
            <a:r>
              <a:rPr lang="en-US" sz="1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Phê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Đá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 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Xay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(</a:t>
            </a:r>
            <a:r>
              <a:rPr lang="vi-VN" sz="1200" dirty="0"/>
              <a:t>với Sữa Đặc hoặc Sữa Tươi</a:t>
            </a:r>
            <a:r>
              <a:rPr lang="vi-VN" sz="1200" dirty="0" smtClean="0">
                <a:solidFill>
                  <a:prstClr val="black"/>
                </a:solidFill>
              </a:rPr>
              <a:t>)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65,000 VND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800" dirty="0" smtClean="0"/>
              <a:t>                  </a:t>
            </a:r>
            <a:r>
              <a:rPr lang="vi-VN" sz="1200" dirty="0" smtClean="0"/>
              <a:t>Phủ </a:t>
            </a:r>
            <a:r>
              <a:rPr lang="vi-VN" sz="1200" dirty="0"/>
              <a:t>Kem Sữa Tươi và Bột Sô Cô La</a:t>
            </a:r>
            <a:endParaRPr lang="en-US" sz="12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Ice-Blended Vietnamese Coffee (with Condensed or Fresh Milk)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  Topped with Whipped Cream and Chocolate Powder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4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Trà</a:t>
            </a:r>
            <a:r>
              <a:rPr lang="en-US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4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Việt</a:t>
            </a:r>
            <a:r>
              <a:rPr lang="en-US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Nam /</a:t>
            </a:r>
            <a:r>
              <a:rPr lang="en-US" sz="1400" b="1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Vietnamese Tea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endParaRPr lang="en-US" sz="105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T1</a:t>
            </a:r>
            <a:r>
              <a:rPr lang="en-US" sz="1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Ấm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Trà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Ôlong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60,000 VND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Oolong Tea Pot  </a:t>
            </a:r>
            <a:endParaRPr lang="en-US" sz="4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4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	                                   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T2.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Ấm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Trà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Hoa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Cúc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60,000 VND</a:t>
            </a:r>
            <a:endParaRPr lang="en-US" sz="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      Chrysanthemum Tea Pot  </a:t>
            </a:r>
            <a:endParaRPr lang="en-US" sz="400" dirty="0" smtClean="0">
              <a:solidFill>
                <a:srgbClr val="F79646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400" dirty="0" smtClean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T3.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Lá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Chè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Xanh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Gừng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  Ly </a:t>
            </a:r>
            <a:r>
              <a:rPr lang="en-US" sz="1200" dirty="0" smtClean="0">
                <a:solidFill>
                  <a:srgbClr val="F796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(Glass) </a:t>
            </a:r>
            <a:r>
              <a:rPr lang="en-US" sz="12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en-US" sz="1200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Bình</a:t>
            </a:r>
            <a:r>
              <a:rPr lang="en-US" sz="12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dirty="0" smtClean="0">
                <a:solidFill>
                  <a:srgbClr val="F796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(Carafe)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640763" algn="r"/>
              </a:tabLst>
            </a:pPr>
            <a:r>
              <a:rPr lang="en-US" sz="1200" dirty="0" smtClean="0">
                <a:solidFill>
                  <a:srgbClr val="F796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dirty="0" smtClean="0">
                <a:solidFill>
                  <a:srgbClr val="F79646"/>
                </a:solidFill>
                <a:latin typeface="Tahoma" pitchFamily="34" charset="0"/>
                <a:cs typeface="Tahoma" pitchFamily="34" charset="0"/>
              </a:rPr>
              <a:t>Fresh Tea Leaves with Ginger</a:t>
            </a:r>
            <a:r>
              <a:rPr lang="en-US" sz="12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15,000 VND/ 25,000 VND</a:t>
            </a:r>
            <a:r>
              <a:rPr lang="en-US" sz="12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</a:t>
            </a:r>
            <a:endParaRPr lang="en-US" sz="1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88054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 Chưa Bao Gồm 10% VAT </a:t>
            </a:r>
            <a:endParaRPr lang="en-U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800" dirty="0">
                <a:solidFill>
                  <a:srgbClr val="F796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Prices Are Subject to 10% VAT</a:t>
            </a:r>
          </a:p>
        </p:txBody>
      </p:sp>
      <p:grpSp>
        <p:nvGrpSpPr>
          <p:cNvPr id="3" name="Group 16"/>
          <p:cNvGrpSpPr/>
          <p:nvPr/>
        </p:nvGrpSpPr>
        <p:grpSpPr>
          <a:xfrm>
            <a:off x="4948237" y="762000"/>
            <a:ext cx="1757363" cy="3124200"/>
            <a:chOff x="4495799" y="762000"/>
            <a:chExt cx="1757363" cy="3124200"/>
          </a:xfrm>
        </p:grpSpPr>
        <p:pic>
          <p:nvPicPr>
            <p:cNvPr id="14" name="Picture 13" descr="Cafe Latte with Fresh Milk_Retouched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799" y="762000"/>
              <a:ext cx="1757363" cy="3124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Rectangle 9"/>
            <p:cNvSpPr/>
            <p:nvPr/>
          </p:nvSpPr>
          <p:spPr>
            <a:xfrm>
              <a:off x="5817615" y="2979122"/>
              <a:ext cx="3866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rPr>
                <a:t>CP3</a:t>
              </a:r>
              <a:endParaRPr lang="en-US" sz="8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1905000" y="990600"/>
            <a:ext cx="3048000" cy="2057400"/>
            <a:chOff x="1905000" y="990600"/>
            <a:chExt cx="3048000" cy="2057400"/>
          </a:xfrm>
        </p:grpSpPr>
        <p:pic>
          <p:nvPicPr>
            <p:cNvPr id="13" name="Picture 12" descr="Cafe Phin_Retouched.jpg"/>
            <p:cNvPicPr>
              <a:picLocks noChangeAspect="1"/>
            </p:cNvPicPr>
            <p:nvPr/>
          </p:nvPicPr>
          <p:blipFill>
            <a:blip r:embed="rId3" cstate="print"/>
            <a:srcRect l="8334" r="8333"/>
            <a:stretch>
              <a:fillRect/>
            </a:stretch>
          </p:blipFill>
          <p:spPr>
            <a:xfrm>
              <a:off x="1905000" y="990600"/>
              <a:ext cx="3048000" cy="2057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Rectangle 10"/>
            <p:cNvSpPr/>
            <p:nvPr/>
          </p:nvSpPr>
          <p:spPr>
            <a:xfrm>
              <a:off x="3753810" y="1447800"/>
              <a:ext cx="3866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rPr>
                <a:t>CP4</a:t>
              </a:r>
              <a:endParaRPr lang="en-US" sz="8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18" name="Picture 17" descr="Cafe Xay_Retouched.jpg"/>
          <p:cNvPicPr>
            <a:picLocks noChangeAspect="1"/>
          </p:cNvPicPr>
          <p:nvPr/>
        </p:nvPicPr>
        <p:blipFill>
          <a:blip r:embed="rId4" cstate="print"/>
          <a:srcRect l="8889"/>
          <a:stretch>
            <a:fillRect/>
          </a:stretch>
        </p:blipFill>
        <p:spPr>
          <a:xfrm>
            <a:off x="89176" y="752708"/>
            <a:ext cx="1815823" cy="2657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/>
          <p:cNvSpPr/>
          <p:nvPr/>
        </p:nvSpPr>
        <p:spPr>
          <a:xfrm>
            <a:off x="1271393" y="3061156"/>
            <a:ext cx="38664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CP5</a:t>
            </a:r>
            <a:endParaRPr lang="en-US" sz="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6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4034</TotalTime>
  <Words>814</Words>
  <Application>Microsoft Office PowerPoint</Application>
  <PresentationFormat>On-screen Show (4:3)</PresentationFormat>
  <Paragraphs>439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Ynhi Lehoang</dc:creator>
  <cp:lastModifiedBy>DERRICK NGUYEN</cp:lastModifiedBy>
  <cp:revision>341</cp:revision>
  <dcterms:created xsi:type="dcterms:W3CDTF">2014-06-01T04:58:22Z</dcterms:created>
  <dcterms:modified xsi:type="dcterms:W3CDTF">2014-11-21T07:39:38Z</dcterms:modified>
</cp:coreProperties>
</file>